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rels" ContentType="application/vnd.openxmlformats-package.relationships+xml"/>
  <Default Extension="emf" ContentType="image/x-emf"/>
  <Default Extension="xlsx" ContentType="application/vnd.openxmlformats-officedocument.spreadsheetml.shee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3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4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5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6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7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8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9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10.xml" ContentType="application/vnd.openxmlformats-officedocument.theme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11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12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13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14.xml" ContentType="application/vnd.openxmlformats-officedocument.theme+xml"/>
  <Override PartName="/ppt/theme/theme1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5" r:id="rId1"/>
    <p:sldMasterId id="2147483669" r:id="rId2"/>
    <p:sldMasterId id="2147483676" r:id="rId3"/>
    <p:sldMasterId id="2147483681" r:id="rId4"/>
    <p:sldMasterId id="2147483686" r:id="rId5"/>
    <p:sldMasterId id="2147483691" r:id="rId6"/>
    <p:sldMasterId id="2147483696" r:id="rId7"/>
    <p:sldMasterId id="2147483701" r:id="rId8"/>
    <p:sldMasterId id="2147483706" r:id="rId9"/>
    <p:sldMasterId id="2147483711" r:id="rId10"/>
    <p:sldMasterId id="2147483716" r:id="rId11"/>
    <p:sldMasterId id="2147483721" r:id="rId12"/>
    <p:sldMasterId id="2147483726" r:id="rId13"/>
    <p:sldMasterId id="2147483753" r:id="rId14"/>
  </p:sldMasterIdLst>
  <p:notesMasterIdLst>
    <p:notesMasterId r:id="rId27"/>
  </p:notesMasterIdLst>
  <p:sldIdLst>
    <p:sldId id="362" r:id="rId15"/>
    <p:sldId id="386" r:id="rId16"/>
    <p:sldId id="403" r:id="rId17"/>
    <p:sldId id="408" r:id="rId18"/>
    <p:sldId id="399" r:id="rId19"/>
    <p:sldId id="412" r:id="rId20"/>
    <p:sldId id="400" r:id="rId21"/>
    <p:sldId id="382" r:id="rId22"/>
    <p:sldId id="402" r:id="rId23"/>
    <p:sldId id="405" r:id="rId24"/>
    <p:sldId id="407" r:id="rId25"/>
    <p:sldId id="397" r:id="rId2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ECFF"/>
    <a:srgbClr val="43CEFF"/>
    <a:srgbClr val="FFFFFF"/>
    <a:srgbClr val="D9D9D9"/>
    <a:srgbClr val="BFB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350" autoAdjust="0"/>
    <p:restoredTop sz="76497" autoAdjust="0"/>
  </p:normalViewPr>
  <p:slideViewPr>
    <p:cSldViewPr snapToGrid="0" showGuides="1">
      <p:cViewPr>
        <p:scale>
          <a:sx n="100" d="100"/>
          <a:sy n="100" d="100"/>
        </p:scale>
        <p:origin x="-1216" y="392"/>
      </p:cViewPr>
      <p:guideLst>
        <p:guide orient="horz" pos="1811"/>
        <p:guide pos="2880"/>
      </p:guideLst>
    </p:cSldViewPr>
  </p:slideViewPr>
  <p:notesTextViewPr>
    <p:cViewPr>
      <p:scale>
        <a:sx n="1" d="1"/>
        <a:sy n="1" d="1"/>
      </p:scale>
      <p:origin x="0" y="624"/>
    </p:cViewPr>
  </p:notesTextViewPr>
  <p:sorterViewPr>
    <p:cViewPr>
      <p:scale>
        <a:sx n="100" d="100"/>
        <a:sy n="100" d="100"/>
      </p:scale>
      <p:origin x="0" y="26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Master" Target="slideMasters/slideMaster9.xml"/><Relationship Id="rId20" Type="http://schemas.openxmlformats.org/officeDocument/2006/relationships/slide" Target="slides/slide6.xml"/><Relationship Id="rId21" Type="http://schemas.openxmlformats.org/officeDocument/2006/relationships/slide" Target="slides/slide7.xml"/><Relationship Id="rId22" Type="http://schemas.openxmlformats.org/officeDocument/2006/relationships/slide" Target="slides/slide8.xml"/><Relationship Id="rId23" Type="http://schemas.openxmlformats.org/officeDocument/2006/relationships/slide" Target="slides/slide9.xml"/><Relationship Id="rId24" Type="http://schemas.openxmlformats.org/officeDocument/2006/relationships/slide" Target="slides/slide10.xml"/><Relationship Id="rId25" Type="http://schemas.openxmlformats.org/officeDocument/2006/relationships/slide" Target="slides/slide11.xml"/><Relationship Id="rId26" Type="http://schemas.openxmlformats.org/officeDocument/2006/relationships/slide" Target="slides/slide12.xml"/><Relationship Id="rId27" Type="http://schemas.openxmlformats.org/officeDocument/2006/relationships/notesMaster" Target="notesMasters/notesMaster1.xml"/><Relationship Id="rId28" Type="http://schemas.openxmlformats.org/officeDocument/2006/relationships/printerSettings" Target="printerSettings/printerSettings1.bin"/><Relationship Id="rId29" Type="http://schemas.openxmlformats.org/officeDocument/2006/relationships/presProps" Target="presProps.xml"/><Relationship Id="rId30" Type="http://schemas.openxmlformats.org/officeDocument/2006/relationships/viewProps" Target="viewProps.xml"/><Relationship Id="rId31" Type="http://schemas.openxmlformats.org/officeDocument/2006/relationships/theme" Target="theme/theme1.xml"/><Relationship Id="rId32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1" Type="http://schemas.openxmlformats.org/officeDocument/2006/relationships/slideMaster" Target="slideMasters/slideMaster11.xml"/><Relationship Id="rId12" Type="http://schemas.openxmlformats.org/officeDocument/2006/relationships/slideMaster" Target="slideMasters/slideMaster12.xml"/><Relationship Id="rId13" Type="http://schemas.openxmlformats.org/officeDocument/2006/relationships/slideMaster" Target="slideMasters/slideMaster13.xml"/><Relationship Id="rId14" Type="http://schemas.openxmlformats.org/officeDocument/2006/relationships/slideMaster" Target="slideMasters/slideMaster14.xml"/><Relationship Id="rId15" Type="http://schemas.openxmlformats.org/officeDocument/2006/relationships/slide" Target="slides/slide1.xml"/><Relationship Id="rId16" Type="http://schemas.openxmlformats.org/officeDocument/2006/relationships/slide" Target="slides/slide2.xml"/><Relationship Id="rId17" Type="http://schemas.openxmlformats.org/officeDocument/2006/relationships/slide" Target="slides/slide3.xml"/><Relationship Id="rId18" Type="http://schemas.openxmlformats.org/officeDocument/2006/relationships/slide" Target="slides/slide4.xml"/><Relationship Id="rId19" Type="http://schemas.openxmlformats.org/officeDocument/2006/relationships/slide" Target="slides/slide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44017364398365"/>
          <c:y val="0.0"/>
        </c:manualLayout>
      </c:layout>
      <c:overlay val="0"/>
      <c:txPr>
        <a:bodyPr/>
        <a:lstStyle/>
        <a:p>
          <a:pPr>
            <a:defRPr baseline="0"/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2015 год</c:v>
                </c:pt>
              </c:strCache>
            </c:strRef>
          </c:tx>
          <c:explosion val="1"/>
          <c:dPt>
            <c:idx val="0"/>
            <c:bubble3D val="0"/>
            <c:explosion val="0"/>
          </c:dPt>
          <c:dPt>
            <c:idx val="3"/>
            <c:bubble3D val="0"/>
            <c:explosion val="0"/>
          </c:dPt>
          <c:dPt>
            <c:idx val="4"/>
            <c:bubble3D val="0"/>
            <c:explosion val="0"/>
          </c:dPt>
          <c:dLbls>
            <c:dLbl>
              <c:idx val="0"/>
              <c:layout>
                <c:manualLayout>
                  <c:x val="-0.0627048745006581"/>
                  <c:y val="-0.0739113941010176"/>
                </c:manualLayout>
              </c:layout>
              <c:tx>
                <c:rich>
                  <a:bodyPr/>
                  <a:lstStyle/>
                  <a:p>
                    <a:r>
                      <a:rPr lang="en-US" sz="1600" baseline="0" dirty="0" smtClean="0">
                        <a:solidFill>
                          <a:schemeClr val="tx2"/>
                        </a:solidFill>
                      </a:rPr>
                      <a:t>95</a:t>
                    </a:r>
                    <a:r>
                      <a:rPr lang="ru-RU" sz="1600" baseline="0" dirty="0" smtClean="0">
                        <a:solidFill>
                          <a:schemeClr val="tx2"/>
                        </a:solidFill>
                      </a:rPr>
                      <a:t> чел.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600" baseline="0" smtClean="0">
                        <a:solidFill>
                          <a:schemeClr val="tx2"/>
                        </a:solidFill>
                      </a:rPr>
                      <a:t>9</a:t>
                    </a:r>
                    <a:r>
                      <a:rPr lang="ru-RU" sz="1600" baseline="0" smtClean="0">
                        <a:solidFill>
                          <a:schemeClr val="tx2"/>
                        </a:solidFill>
                      </a:rPr>
                      <a:t> чел.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0544823392677089"/>
                  <c:y val="-0.00397515838831667"/>
                </c:manualLayout>
              </c:layout>
              <c:tx>
                <c:rich>
                  <a:bodyPr/>
                  <a:lstStyle/>
                  <a:p>
                    <a:r>
                      <a:rPr lang="en-US" sz="1600" baseline="0" dirty="0" smtClean="0">
                        <a:solidFill>
                          <a:schemeClr val="tx2"/>
                        </a:solidFill>
                      </a:rPr>
                      <a:t>19</a:t>
                    </a:r>
                    <a:r>
                      <a:rPr lang="ru-RU" sz="1600" baseline="0" dirty="0" smtClean="0">
                        <a:solidFill>
                          <a:schemeClr val="tx2"/>
                        </a:solidFill>
                      </a:rPr>
                      <a:t> чел.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0291755759269094"/>
                  <c:y val="-0.00260117274039332"/>
                </c:manualLayout>
              </c:layout>
              <c:tx>
                <c:rich>
                  <a:bodyPr/>
                  <a:lstStyle/>
                  <a:p>
                    <a:r>
                      <a:rPr lang="en-US" sz="1600" baseline="0" dirty="0" smtClean="0">
                        <a:solidFill>
                          <a:schemeClr val="tx2"/>
                        </a:solidFill>
                      </a:rPr>
                      <a:t>20</a:t>
                    </a:r>
                    <a:r>
                      <a:rPr lang="ru-RU" sz="1600" baseline="0" dirty="0" smtClean="0">
                        <a:solidFill>
                          <a:schemeClr val="tx2"/>
                        </a:solidFill>
                      </a:rPr>
                      <a:t> чел.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.208853688010406"/>
                  <c:y val="0.00310199691814592"/>
                </c:manualLayout>
              </c:layout>
              <c:tx>
                <c:rich>
                  <a:bodyPr/>
                  <a:lstStyle/>
                  <a:p>
                    <a:r>
                      <a:rPr lang="en-US" sz="1600" baseline="0" dirty="0" smtClean="0">
                        <a:solidFill>
                          <a:schemeClr val="tx2"/>
                        </a:solidFill>
                      </a:rPr>
                      <a:t>132</a:t>
                    </a:r>
                    <a:r>
                      <a:rPr lang="ru-RU" sz="1600" baseline="0" dirty="0" smtClean="0">
                        <a:solidFill>
                          <a:schemeClr val="tx2"/>
                        </a:solidFill>
                      </a:rPr>
                      <a:t> чел.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aseline="0">
                    <a:solidFill>
                      <a:schemeClr val="tx2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Югорский политехнический колледж</c:v>
                </c:pt>
                <c:pt idx="1">
                  <c:v>Советский политехнический колледж</c:v>
                </c:pt>
                <c:pt idx="2">
                  <c:v>Белоярский политехнический колледж</c:v>
                </c:pt>
                <c:pt idx="3">
                  <c:v>Игримский политехнический колледж</c:v>
                </c:pt>
                <c:pt idx="4">
                  <c:v>Другие ССУЗы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95.0</c:v>
                </c:pt>
                <c:pt idx="1">
                  <c:v>9.0</c:v>
                </c:pt>
                <c:pt idx="2">
                  <c:v>19.0</c:v>
                </c:pt>
                <c:pt idx="3">
                  <c:v>20.0</c:v>
                </c:pt>
                <c:pt idx="4">
                  <c:v>132.0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2016 год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Югорский политехнический колледж</c:v>
                </c:pt>
                <c:pt idx="1">
                  <c:v>Советский политехнический колледж</c:v>
                </c:pt>
                <c:pt idx="2">
                  <c:v>Белоярский политехнический колледж</c:v>
                </c:pt>
                <c:pt idx="3">
                  <c:v>Игримский политехнический колледж</c:v>
                </c:pt>
                <c:pt idx="4">
                  <c:v>Другие ССУЗы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53.0</c:v>
                </c:pt>
                <c:pt idx="1">
                  <c:v>29.0</c:v>
                </c:pt>
                <c:pt idx="2">
                  <c:v>40.0</c:v>
                </c:pt>
                <c:pt idx="3">
                  <c:v>23.0</c:v>
                </c:pt>
                <c:pt idx="4">
                  <c:v>160.0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2017 год</c:v>
                </c:pt>
              </c:strCache>
            </c:strRef>
          </c:tx>
          <c:cat>
            <c:strRef>
              <c:f>Лист1!$A$2:$A$6</c:f>
              <c:strCache>
                <c:ptCount val="5"/>
                <c:pt idx="0">
                  <c:v>Югорский политехнический колледж</c:v>
                </c:pt>
                <c:pt idx="1">
                  <c:v>Советский политехнический колледж</c:v>
                </c:pt>
                <c:pt idx="2">
                  <c:v>Белоярский политехнический колледж</c:v>
                </c:pt>
                <c:pt idx="3">
                  <c:v>Игримский политехнический колледж</c:v>
                </c:pt>
                <c:pt idx="4">
                  <c:v>Другие ССУЗы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67.0</c:v>
                </c:pt>
                <c:pt idx="1">
                  <c:v>10.0</c:v>
                </c:pt>
                <c:pt idx="2">
                  <c:v>45.0</c:v>
                </c:pt>
                <c:pt idx="3">
                  <c:v>38.0</c:v>
                </c:pt>
                <c:pt idx="4">
                  <c:v>136.0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02318367493458"/>
          <c:y val="0.0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2016 год</c:v>
                </c:pt>
              </c:strCache>
            </c:strRef>
          </c:tx>
          <c:dLbls>
            <c:dLbl>
              <c:idx val="0"/>
              <c:layout>
                <c:manualLayout>
                  <c:x val="-0.0119287612707718"/>
                  <c:y val="0.0321134858142732"/>
                </c:manualLayout>
              </c:layout>
              <c:tx>
                <c:rich>
                  <a:bodyPr/>
                  <a:lstStyle/>
                  <a:p>
                    <a:r>
                      <a:rPr lang="en-US" sz="1600" baseline="0" dirty="0" smtClean="0">
                        <a:solidFill>
                          <a:schemeClr val="tx2"/>
                        </a:solidFill>
                      </a:rPr>
                      <a:t>53</a:t>
                    </a:r>
                    <a:r>
                      <a:rPr lang="ru-RU" sz="1600" baseline="0" dirty="0" smtClean="0">
                        <a:solidFill>
                          <a:schemeClr val="tx2"/>
                        </a:solidFill>
                      </a:rPr>
                      <a:t> чел.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0218286594301895"/>
                  <c:y val="-0.0246369203849519"/>
                </c:manualLayout>
              </c:layout>
              <c:tx>
                <c:rich>
                  <a:bodyPr/>
                  <a:lstStyle/>
                  <a:p>
                    <a:r>
                      <a:rPr lang="en-US" sz="1600" baseline="0" dirty="0" smtClean="0">
                        <a:solidFill>
                          <a:schemeClr val="tx2"/>
                        </a:solidFill>
                      </a:rPr>
                      <a:t>29</a:t>
                    </a:r>
                    <a:r>
                      <a:rPr lang="ru-RU" sz="1600" baseline="0" dirty="0" smtClean="0">
                        <a:solidFill>
                          <a:schemeClr val="tx2"/>
                        </a:solidFill>
                      </a:rPr>
                      <a:t> чел.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0264258923470528"/>
                  <c:y val="-0.0187020372453443"/>
                </c:manualLayout>
              </c:layout>
              <c:tx>
                <c:rich>
                  <a:bodyPr/>
                  <a:lstStyle/>
                  <a:p>
                    <a:r>
                      <a:rPr lang="en-US" sz="1600" baseline="0" dirty="0" smtClean="0">
                        <a:solidFill>
                          <a:schemeClr val="tx2"/>
                        </a:solidFill>
                      </a:rPr>
                      <a:t>40</a:t>
                    </a:r>
                    <a:r>
                      <a:rPr lang="ru-RU" sz="1600" baseline="0" dirty="0" smtClean="0">
                        <a:solidFill>
                          <a:schemeClr val="tx2"/>
                        </a:solidFill>
                      </a:rPr>
                      <a:t> чел.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0.0170479478708695"/>
                  <c:y val="-0.000900824896887889"/>
                </c:manualLayout>
              </c:layout>
              <c:tx>
                <c:rich>
                  <a:bodyPr/>
                  <a:lstStyle/>
                  <a:p>
                    <a:r>
                      <a:rPr lang="en-US" sz="1600" baseline="0" dirty="0" smtClean="0">
                        <a:solidFill>
                          <a:schemeClr val="tx2"/>
                        </a:solidFill>
                      </a:rPr>
                      <a:t>23</a:t>
                    </a:r>
                    <a:r>
                      <a:rPr lang="ru-RU" sz="1600" baseline="0" dirty="0" smtClean="0">
                        <a:solidFill>
                          <a:schemeClr val="tx2"/>
                        </a:solidFill>
                      </a:rPr>
                      <a:t> чел.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.278219197363736"/>
                  <c:y val="-0.0185367454068241"/>
                </c:manualLayout>
              </c:layout>
              <c:tx>
                <c:rich>
                  <a:bodyPr/>
                  <a:lstStyle/>
                  <a:p>
                    <a:r>
                      <a:rPr lang="en-US" sz="1600" baseline="0" dirty="0" smtClean="0">
                        <a:solidFill>
                          <a:schemeClr val="tx2"/>
                        </a:solidFill>
                      </a:rPr>
                      <a:t>160</a:t>
                    </a:r>
                    <a:r>
                      <a:rPr lang="ru-RU" sz="1600" baseline="0" dirty="0" smtClean="0">
                        <a:solidFill>
                          <a:schemeClr val="tx2"/>
                        </a:solidFill>
                      </a:rPr>
                      <a:t> чел.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aseline="0">
                    <a:solidFill>
                      <a:schemeClr val="tx2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Югорский политехнический колледж</c:v>
                </c:pt>
                <c:pt idx="1">
                  <c:v>Советский политехнический колледж</c:v>
                </c:pt>
                <c:pt idx="2">
                  <c:v>Белоярский политехнический колледж</c:v>
                </c:pt>
                <c:pt idx="3">
                  <c:v>Игримский политехнический колледж</c:v>
                </c:pt>
                <c:pt idx="4">
                  <c:v>Другие ССУЗы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53.0</c:v>
                </c:pt>
                <c:pt idx="1">
                  <c:v>29.0</c:v>
                </c:pt>
                <c:pt idx="2">
                  <c:v>40.0</c:v>
                </c:pt>
                <c:pt idx="3">
                  <c:v>23.0</c:v>
                </c:pt>
                <c:pt idx="4">
                  <c:v>160.0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196485406088411"/>
          <c:y val="0.106474438532106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2017 год</c:v>
                </c:pt>
              </c:strCache>
            </c:strRef>
          </c:tx>
          <c:dLbls>
            <c:dLbl>
              <c:idx val="0"/>
              <c:layout>
                <c:manualLayout>
                  <c:x val="-0.0301483206001237"/>
                  <c:y val="0.0170924937951189"/>
                </c:manualLayout>
              </c:layout>
              <c:tx>
                <c:rich>
                  <a:bodyPr/>
                  <a:lstStyle/>
                  <a:p>
                    <a:r>
                      <a:rPr lang="en-US" sz="1600" baseline="0" dirty="0" smtClean="0">
                        <a:solidFill>
                          <a:schemeClr val="tx2"/>
                        </a:solidFill>
                      </a:rPr>
                      <a:t>67</a:t>
                    </a:r>
                    <a:r>
                      <a:rPr lang="ru-RU" sz="1600" baseline="0" dirty="0" smtClean="0">
                        <a:solidFill>
                          <a:schemeClr val="tx2"/>
                        </a:solidFill>
                      </a:rPr>
                      <a:t> чел.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0938227045886718"/>
                  <c:y val="0.00374124979030406"/>
                </c:manualLayout>
              </c:layout>
              <c:tx>
                <c:rich>
                  <a:bodyPr/>
                  <a:lstStyle/>
                  <a:p>
                    <a:r>
                      <a:rPr lang="en-US" sz="1600" baseline="0" smtClean="0">
                        <a:solidFill>
                          <a:schemeClr val="tx2"/>
                        </a:solidFill>
                      </a:rPr>
                      <a:t>10</a:t>
                    </a:r>
                    <a:r>
                      <a:rPr lang="ru-RU" sz="1600" baseline="0" smtClean="0">
                        <a:solidFill>
                          <a:schemeClr val="tx2"/>
                        </a:solidFill>
                      </a:rPr>
                      <a:t> чел.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0657484002075183"/>
                  <c:y val="0.0359717341087866"/>
                </c:manualLayout>
              </c:layout>
              <c:tx>
                <c:rich>
                  <a:bodyPr/>
                  <a:lstStyle/>
                  <a:p>
                    <a:r>
                      <a:rPr lang="en-US" sz="1600" baseline="0" dirty="0" smtClean="0">
                        <a:solidFill>
                          <a:schemeClr val="tx2"/>
                        </a:solidFill>
                      </a:rPr>
                      <a:t>45</a:t>
                    </a:r>
                    <a:r>
                      <a:rPr lang="ru-RU" sz="1600" baseline="0" dirty="0" smtClean="0">
                        <a:solidFill>
                          <a:schemeClr val="tx2"/>
                        </a:solidFill>
                      </a:rPr>
                      <a:t> чел.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0104811220081795"/>
                  <c:y val="-0.00875775002548756"/>
                </c:manualLayout>
              </c:layout>
              <c:tx>
                <c:rich>
                  <a:bodyPr/>
                  <a:lstStyle/>
                  <a:p>
                    <a:r>
                      <a:rPr lang="en-US" sz="1600" baseline="0" dirty="0" smtClean="0">
                        <a:solidFill>
                          <a:schemeClr val="tx2"/>
                        </a:solidFill>
                      </a:rPr>
                      <a:t>38</a:t>
                    </a:r>
                    <a:r>
                      <a:rPr lang="ru-RU" sz="1600" baseline="0" dirty="0" smtClean="0">
                        <a:solidFill>
                          <a:schemeClr val="tx2"/>
                        </a:solidFill>
                      </a:rPr>
                      <a:t> чел.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0.149117969762665"/>
                  <c:y val="0.0681972330854206"/>
                </c:manualLayout>
              </c:layout>
              <c:tx>
                <c:rich>
                  <a:bodyPr/>
                  <a:lstStyle/>
                  <a:p>
                    <a:r>
                      <a:rPr lang="en-US" sz="1600" baseline="0" dirty="0" smtClean="0">
                        <a:solidFill>
                          <a:schemeClr val="tx2"/>
                        </a:solidFill>
                      </a:rPr>
                      <a:t>136</a:t>
                    </a:r>
                    <a:r>
                      <a:rPr lang="ru-RU" sz="1600" baseline="0" dirty="0" smtClean="0">
                        <a:solidFill>
                          <a:schemeClr val="tx2"/>
                        </a:solidFill>
                      </a:rPr>
                      <a:t> чел.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 baseline="0">
                    <a:solidFill>
                      <a:schemeClr val="tx2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Югорский политехнический колледж</c:v>
                </c:pt>
                <c:pt idx="1">
                  <c:v>Советский политехнический колледж</c:v>
                </c:pt>
                <c:pt idx="2">
                  <c:v>Белоярский политехнический колледж</c:v>
                </c:pt>
                <c:pt idx="3">
                  <c:v>Игримский политехнический колледж</c:v>
                </c:pt>
                <c:pt idx="4">
                  <c:v>Другие ССУЗы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67.0</c:v>
                </c:pt>
                <c:pt idx="1">
                  <c:v>10.0</c:v>
                </c:pt>
                <c:pt idx="2">
                  <c:v>45.0</c:v>
                </c:pt>
                <c:pt idx="3">
                  <c:v>38.0</c:v>
                </c:pt>
                <c:pt idx="4">
                  <c:v>136.0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</c:plotArea>
    <c:legend>
      <c:legendPos val="r"/>
      <c:layout>
        <c:manualLayout>
          <c:xMode val="edge"/>
          <c:yMode val="edge"/>
          <c:x val="0.701344255854849"/>
          <c:y val="0.239794444384897"/>
          <c:w val="0.269036195968943"/>
          <c:h val="0.62736414257978"/>
        </c:manualLayout>
      </c:layout>
      <c:overlay val="0"/>
      <c:txPr>
        <a:bodyPr/>
        <a:lstStyle/>
        <a:p>
          <a:pPr>
            <a:defRPr sz="1000" baseline="0"/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image" Target="../media/image15.jpeg"/><Relationship Id="rId2" Type="http://schemas.openxmlformats.org/officeDocument/2006/relationships/image" Target="../media/image16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image" Target="../media/image15.jpeg"/><Relationship Id="rId2" Type="http://schemas.openxmlformats.org/officeDocument/2006/relationships/image" Target="../media/image1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image" Target="../media/image15.jpeg"/><Relationship Id="rId2" Type="http://schemas.openxmlformats.org/officeDocument/2006/relationships/image" Target="../media/image16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4" Type="http://schemas.openxmlformats.org/officeDocument/2006/relationships/image" Target="../media/image18.jpeg"/><Relationship Id="rId1" Type="http://schemas.openxmlformats.org/officeDocument/2006/relationships/image" Target="../media/image15.jpeg"/><Relationship Id="rId2" Type="http://schemas.openxmlformats.org/officeDocument/2006/relationships/image" Target="../media/image1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586E1A-24AA-4663-876B-0A86F990DB65}" type="doc">
      <dgm:prSet loTypeId="urn:microsoft.com/office/officeart/2005/8/layout/vList4#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330AC13-F9EB-4A40-B359-9A70B00CE0CE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400" dirty="0" smtClean="0">
              <a:latin typeface="Arial Narrow" pitchFamily="34" charset="0"/>
            </a:rPr>
            <a:t>Работа с детскими учреждениями</a:t>
          </a:r>
          <a:r>
            <a:rPr lang="en-US" sz="2400" dirty="0" smtClean="0">
              <a:latin typeface="Arial Narrow" pitchFamily="34" charset="0"/>
            </a:rPr>
            <a:t>: </a:t>
          </a:r>
          <a:r>
            <a:rPr lang="ru-RU" sz="2400" dirty="0" smtClean="0">
              <a:latin typeface="Arial Narrow" pitchFamily="34" charset="0"/>
            </a:rPr>
            <a:t>конкурсы (детских рисунков, азбука газовика), акции (портфель первоклассника), «кванториум»</a:t>
          </a:r>
          <a:r>
            <a:rPr lang="en-US" sz="2400" dirty="0" smtClean="0">
              <a:latin typeface="Arial Narrow" pitchFamily="34" charset="0"/>
            </a:rPr>
            <a:t> </a:t>
          </a:r>
          <a:r>
            <a:rPr lang="ru-RU" sz="2400" dirty="0" smtClean="0">
              <a:latin typeface="Arial Narrow" pitchFamily="34" charset="0"/>
            </a:rPr>
            <a:t>и т.д.</a:t>
          </a:r>
          <a:endParaRPr lang="ru-RU" sz="2400" dirty="0">
            <a:latin typeface="Arial Narrow" pitchFamily="34" charset="0"/>
          </a:endParaRPr>
        </a:p>
      </dgm:t>
    </dgm:pt>
    <dgm:pt modelId="{6CB58EE9-59B7-4FB7-BB66-F53751836107}" type="parTrans" cxnId="{5DC5C9B0-5EB9-4C88-A3D7-D33D9536A087}">
      <dgm:prSet/>
      <dgm:spPr/>
      <dgm:t>
        <a:bodyPr/>
        <a:lstStyle/>
        <a:p>
          <a:endParaRPr lang="ru-RU"/>
        </a:p>
      </dgm:t>
    </dgm:pt>
    <dgm:pt modelId="{5340A21F-5C02-48B0-B4AE-49D78F380CBE}" type="sibTrans" cxnId="{5DC5C9B0-5EB9-4C88-A3D7-D33D9536A087}">
      <dgm:prSet/>
      <dgm:spPr/>
      <dgm:t>
        <a:bodyPr/>
        <a:lstStyle/>
        <a:p>
          <a:endParaRPr lang="ru-RU"/>
        </a:p>
      </dgm:t>
    </dgm:pt>
    <dgm:pt modelId="{E32FA717-CECC-440B-BC4B-B60DA0C51329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400" dirty="0" smtClean="0">
              <a:latin typeface="Arial Narrow" pitchFamily="34" charset="0"/>
            </a:rPr>
            <a:t>Работа с профессиональными высшими учебными заведениями, колледжами. </a:t>
          </a:r>
          <a:br>
            <a:rPr lang="ru-RU" sz="2400" dirty="0" smtClean="0">
              <a:latin typeface="Arial Narrow" pitchFamily="34" charset="0"/>
            </a:rPr>
          </a:br>
          <a:r>
            <a:rPr lang="ru-RU" sz="2400" dirty="0" smtClean="0">
              <a:latin typeface="Arial Narrow" pitchFamily="34" charset="0"/>
            </a:rPr>
            <a:t>Базовая кафедра «Энергетика» УрФУ при УПЦ</a:t>
          </a:r>
          <a:endParaRPr lang="ru-RU" sz="2400" dirty="0">
            <a:latin typeface="Arial Narrow" pitchFamily="34" charset="0"/>
          </a:endParaRPr>
        </a:p>
      </dgm:t>
    </dgm:pt>
    <dgm:pt modelId="{16B615AA-A698-484E-BDCB-BBD68AA338CD}" type="parTrans" cxnId="{74F45455-6888-42A3-B99B-30EB5E440EC9}">
      <dgm:prSet/>
      <dgm:spPr/>
      <dgm:t>
        <a:bodyPr/>
        <a:lstStyle/>
        <a:p>
          <a:endParaRPr lang="ru-RU"/>
        </a:p>
      </dgm:t>
    </dgm:pt>
    <dgm:pt modelId="{2FA56F6B-9B94-4E51-91F9-512BB86C2644}" type="sibTrans" cxnId="{74F45455-6888-42A3-B99B-30EB5E440EC9}">
      <dgm:prSet/>
      <dgm:spPr/>
      <dgm:t>
        <a:bodyPr/>
        <a:lstStyle/>
        <a:p>
          <a:endParaRPr lang="ru-RU"/>
        </a:p>
      </dgm:t>
    </dgm:pt>
    <dgm:pt modelId="{2324B6B0-B27F-44BC-9486-AA4353926A37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400" dirty="0" smtClean="0">
              <a:latin typeface="Arial Narrow" pitchFamily="34" charset="0"/>
            </a:rPr>
            <a:t>Система корпоративного обучения </a:t>
          </a:r>
          <a:br>
            <a:rPr lang="ru-RU" sz="2400" dirty="0" smtClean="0">
              <a:latin typeface="Arial Narrow" pitchFamily="34" charset="0"/>
            </a:rPr>
          </a:br>
          <a:r>
            <a:rPr lang="ru-RU" sz="2400" dirty="0" smtClean="0">
              <a:latin typeface="Arial Narrow" pitchFamily="34" charset="0"/>
            </a:rPr>
            <a:t>(курсы повышения квалификации, модульное обучение, профессиональная переподготовка и т.п.) </a:t>
          </a:r>
          <a:endParaRPr lang="ru-RU" sz="2400" dirty="0">
            <a:latin typeface="Arial Narrow" pitchFamily="34" charset="0"/>
          </a:endParaRPr>
        </a:p>
      </dgm:t>
    </dgm:pt>
    <dgm:pt modelId="{315CC55C-2126-4EB4-A932-707D652913B7}" type="parTrans" cxnId="{D48EEB3E-17D3-44FF-8E28-361F269D4255}">
      <dgm:prSet/>
      <dgm:spPr/>
      <dgm:t>
        <a:bodyPr/>
        <a:lstStyle/>
        <a:p>
          <a:endParaRPr lang="ru-RU"/>
        </a:p>
      </dgm:t>
    </dgm:pt>
    <dgm:pt modelId="{F6AD3ED2-D326-4C21-A7C8-D9368A263437}" type="sibTrans" cxnId="{D48EEB3E-17D3-44FF-8E28-361F269D4255}">
      <dgm:prSet/>
      <dgm:spPr/>
      <dgm:t>
        <a:bodyPr/>
        <a:lstStyle/>
        <a:p>
          <a:endParaRPr lang="ru-RU"/>
        </a:p>
      </dgm:t>
    </dgm:pt>
    <dgm:pt modelId="{41616D85-8E4F-484A-82AA-FF453600E6BD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400" dirty="0" smtClean="0">
              <a:latin typeface="Arial Narrow" pitchFamily="34" charset="0"/>
            </a:rPr>
            <a:t>Организация функционирования </a:t>
          </a:r>
          <a:br>
            <a:rPr lang="ru-RU" sz="2400" dirty="0" smtClean="0">
              <a:latin typeface="Arial Narrow" pitchFamily="34" charset="0"/>
            </a:rPr>
          </a:br>
          <a:r>
            <a:rPr lang="ru-RU" sz="2400" dirty="0" smtClean="0">
              <a:latin typeface="Arial Narrow" pitchFamily="34" charset="0"/>
            </a:rPr>
            <a:t>«Газпром – классов»</a:t>
          </a:r>
          <a:endParaRPr lang="ru-RU" sz="2400" dirty="0">
            <a:latin typeface="Arial Narrow" pitchFamily="34" charset="0"/>
          </a:endParaRPr>
        </a:p>
      </dgm:t>
    </dgm:pt>
    <dgm:pt modelId="{054AE6D5-7274-40E2-8C31-122531BAD7A4}" type="parTrans" cxnId="{C0198F46-2031-4F55-A7B5-F3F603AF8112}">
      <dgm:prSet/>
      <dgm:spPr/>
      <dgm:t>
        <a:bodyPr/>
        <a:lstStyle/>
        <a:p>
          <a:endParaRPr lang="ru-RU"/>
        </a:p>
      </dgm:t>
    </dgm:pt>
    <dgm:pt modelId="{16E5156C-4796-47C1-9436-BDF138595F8E}" type="sibTrans" cxnId="{C0198F46-2031-4F55-A7B5-F3F603AF8112}">
      <dgm:prSet/>
      <dgm:spPr/>
      <dgm:t>
        <a:bodyPr/>
        <a:lstStyle/>
        <a:p>
          <a:endParaRPr lang="ru-RU"/>
        </a:p>
      </dgm:t>
    </dgm:pt>
    <dgm:pt modelId="{55DDE206-D5F6-4220-B1EB-3BD3C22DB727}" type="pres">
      <dgm:prSet presAssocID="{E2586E1A-24AA-4663-876B-0A86F990DB6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2B64B8-50AF-477A-84F6-2479C8350B52}" type="pres">
      <dgm:prSet presAssocID="{0330AC13-F9EB-4A40-B359-9A70B00CE0CE}" presName="comp" presStyleCnt="0"/>
      <dgm:spPr/>
    </dgm:pt>
    <dgm:pt modelId="{6839F1E0-92BA-485C-9794-AC9072031219}" type="pres">
      <dgm:prSet presAssocID="{0330AC13-F9EB-4A40-B359-9A70B00CE0CE}" presName="box" presStyleLbl="node1" presStyleIdx="0" presStyleCnt="4"/>
      <dgm:spPr/>
      <dgm:t>
        <a:bodyPr/>
        <a:lstStyle/>
        <a:p>
          <a:endParaRPr lang="ru-RU"/>
        </a:p>
      </dgm:t>
    </dgm:pt>
    <dgm:pt modelId="{EC841B16-EA7F-4D1C-B172-6A4AFA8EFEAC}" type="pres">
      <dgm:prSet presAssocID="{0330AC13-F9EB-4A40-B359-9A70B00CE0CE}" presName="img" presStyleLbl="fgImgPlace1" presStyleIdx="0" presStyleCnt="4" custScaleX="89552" custScaleY="126506" custLinFactNeighborX="-11806" custLinFactNeighborY="-45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F605B9C-D4A5-4A43-9E4F-9E767D005311}" type="pres">
      <dgm:prSet presAssocID="{0330AC13-F9EB-4A40-B359-9A70B00CE0CE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BA9DFF-56A7-4B31-A745-6F28F65A6900}" type="pres">
      <dgm:prSet presAssocID="{5340A21F-5C02-48B0-B4AE-49D78F380CBE}" presName="spacer" presStyleCnt="0"/>
      <dgm:spPr/>
    </dgm:pt>
    <dgm:pt modelId="{6952B1EF-0549-4738-8ED8-F0727130A0F8}" type="pres">
      <dgm:prSet presAssocID="{41616D85-8E4F-484A-82AA-FF453600E6BD}" presName="comp" presStyleCnt="0"/>
      <dgm:spPr/>
    </dgm:pt>
    <dgm:pt modelId="{80500D77-2002-48B2-A80D-F7757D102752}" type="pres">
      <dgm:prSet presAssocID="{41616D85-8E4F-484A-82AA-FF453600E6BD}" presName="box" presStyleLbl="node1" presStyleIdx="1" presStyleCnt="4" custLinFactNeighborY="-850"/>
      <dgm:spPr/>
      <dgm:t>
        <a:bodyPr/>
        <a:lstStyle/>
        <a:p>
          <a:endParaRPr lang="ru-RU"/>
        </a:p>
      </dgm:t>
    </dgm:pt>
    <dgm:pt modelId="{25403E9D-9CCB-4E1C-BC55-380BA08681A2}" type="pres">
      <dgm:prSet presAssocID="{41616D85-8E4F-484A-82AA-FF453600E6BD}" presName="img" presStyleLbl="fgImgPlace1" presStyleIdx="1" presStyleCnt="4" custScaleX="85660" custScaleY="123883" custLinFactNeighborX="-13203" custLinFactNeighborY="133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C457A9F-ABB9-42E8-B49E-0C48BED6D43A}" type="pres">
      <dgm:prSet presAssocID="{41616D85-8E4F-484A-82AA-FF453600E6BD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5583D-1DD3-47B0-AF4D-B20095F5931E}" type="pres">
      <dgm:prSet presAssocID="{16E5156C-4796-47C1-9436-BDF138595F8E}" presName="spacer" presStyleCnt="0"/>
      <dgm:spPr/>
    </dgm:pt>
    <dgm:pt modelId="{0D52575F-F515-4C63-8383-A6E422512E43}" type="pres">
      <dgm:prSet presAssocID="{E32FA717-CECC-440B-BC4B-B60DA0C51329}" presName="comp" presStyleCnt="0"/>
      <dgm:spPr/>
    </dgm:pt>
    <dgm:pt modelId="{FB301B39-9245-42CA-8DF7-8D17DEEDF802}" type="pres">
      <dgm:prSet presAssocID="{E32FA717-CECC-440B-BC4B-B60DA0C51329}" presName="box" presStyleLbl="node1" presStyleIdx="2" presStyleCnt="4"/>
      <dgm:spPr/>
      <dgm:t>
        <a:bodyPr/>
        <a:lstStyle/>
        <a:p>
          <a:endParaRPr lang="ru-RU"/>
        </a:p>
      </dgm:t>
    </dgm:pt>
    <dgm:pt modelId="{884468AD-7823-42B3-A4C3-59C334B8788B}" type="pres">
      <dgm:prSet presAssocID="{E32FA717-CECC-440B-BC4B-B60DA0C51329}" presName="img" presStyleLbl="fgImgPlace1" presStyleIdx="2" presStyleCnt="4" custScaleX="84237" custScaleY="122245" custLinFactNeighborX="-14500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E1493B0-3154-49F8-8204-81E3832AA8A9}" type="pres">
      <dgm:prSet presAssocID="{E32FA717-CECC-440B-BC4B-B60DA0C51329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D7EEA-B7A4-4EAB-8C69-95D5547A0481}" type="pres">
      <dgm:prSet presAssocID="{2FA56F6B-9B94-4E51-91F9-512BB86C2644}" presName="spacer" presStyleCnt="0"/>
      <dgm:spPr/>
    </dgm:pt>
    <dgm:pt modelId="{E599C0C7-EE5E-4659-96B9-B05E5A5A2EFE}" type="pres">
      <dgm:prSet presAssocID="{2324B6B0-B27F-44BC-9486-AA4353926A37}" presName="comp" presStyleCnt="0"/>
      <dgm:spPr/>
    </dgm:pt>
    <dgm:pt modelId="{62C752B5-53B8-4A7B-8D90-24603CED05A5}" type="pres">
      <dgm:prSet presAssocID="{2324B6B0-B27F-44BC-9486-AA4353926A37}" presName="box" presStyleLbl="node1" presStyleIdx="3" presStyleCnt="4"/>
      <dgm:spPr/>
      <dgm:t>
        <a:bodyPr/>
        <a:lstStyle/>
        <a:p>
          <a:endParaRPr lang="ru-RU"/>
        </a:p>
      </dgm:t>
    </dgm:pt>
    <dgm:pt modelId="{F31B2896-721E-46B0-A710-A570D40019E9}" type="pres">
      <dgm:prSet presAssocID="{2324B6B0-B27F-44BC-9486-AA4353926A37}" presName="img" presStyleLbl="fgImgPlace1" presStyleIdx="3" presStyleCnt="4" custScaleX="84237" custScaleY="125742" custLinFactNeighborX="-13458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635CC49-7D58-4DCC-B765-91C8867D24F9}" type="pres">
      <dgm:prSet presAssocID="{2324B6B0-B27F-44BC-9486-AA4353926A37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4F45455-6888-42A3-B99B-30EB5E440EC9}" srcId="{E2586E1A-24AA-4663-876B-0A86F990DB65}" destId="{E32FA717-CECC-440B-BC4B-B60DA0C51329}" srcOrd="2" destOrd="0" parTransId="{16B615AA-A698-484E-BDCB-BBD68AA338CD}" sibTransId="{2FA56F6B-9B94-4E51-91F9-512BB86C2644}"/>
    <dgm:cxn modelId="{9575E5A1-E378-48BF-9F21-A8B151FF6379}" type="presOf" srcId="{41616D85-8E4F-484A-82AA-FF453600E6BD}" destId="{7C457A9F-ABB9-42E8-B49E-0C48BED6D43A}" srcOrd="1" destOrd="0" presId="urn:microsoft.com/office/officeart/2005/8/layout/vList4#6"/>
    <dgm:cxn modelId="{D48EEB3E-17D3-44FF-8E28-361F269D4255}" srcId="{E2586E1A-24AA-4663-876B-0A86F990DB65}" destId="{2324B6B0-B27F-44BC-9486-AA4353926A37}" srcOrd="3" destOrd="0" parTransId="{315CC55C-2126-4EB4-A932-707D652913B7}" sibTransId="{F6AD3ED2-D326-4C21-A7C8-D9368A263437}"/>
    <dgm:cxn modelId="{5399BA34-E085-4C8F-A675-C22E49C2898F}" type="presOf" srcId="{2324B6B0-B27F-44BC-9486-AA4353926A37}" destId="{62C752B5-53B8-4A7B-8D90-24603CED05A5}" srcOrd="0" destOrd="0" presId="urn:microsoft.com/office/officeart/2005/8/layout/vList4#6"/>
    <dgm:cxn modelId="{CF78BF20-2F0D-4A68-904E-1FADA0057661}" type="presOf" srcId="{2324B6B0-B27F-44BC-9486-AA4353926A37}" destId="{C635CC49-7D58-4DCC-B765-91C8867D24F9}" srcOrd="1" destOrd="0" presId="urn:microsoft.com/office/officeart/2005/8/layout/vList4#6"/>
    <dgm:cxn modelId="{C0198F46-2031-4F55-A7B5-F3F603AF8112}" srcId="{E2586E1A-24AA-4663-876B-0A86F990DB65}" destId="{41616D85-8E4F-484A-82AA-FF453600E6BD}" srcOrd="1" destOrd="0" parTransId="{054AE6D5-7274-40E2-8C31-122531BAD7A4}" sibTransId="{16E5156C-4796-47C1-9436-BDF138595F8E}"/>
    <dgm:cxn modelId="{5D427054-9228-4A70-9A88-591DA13F9F36}" type="presOf" srcId="{41616D85-8E4F-484A-82AA-FF453600E6BD}" destId="{80500D77-2002-48B2-A80D-F7757D102752}" srcOrd="0" destOrd="0" presId="urn:microsoft.com/office/officeart/2005/8/layout/vList4#6"/>
    <dgm:cxn modelId="{500F57DF-1BE6-4B9E-BFAA-D8D24982E8DB}" type="presOf" srcId="{E32FA717-CECC-440B-BC4B-B60DA0C51329}" destId="{5E1493B0-3154-49F8-8204-81E3832AA8A9}" srcOrd="1" destOrd="0" presId="urn:microsoft.com/office/officeart/2005/8/layout/vList4#6"/>
    <dgm:cxn modelId="{200A0F6A-E346-42DF-B5F2-72B1911DA7CD}" type="presOf" srcId="{E2586E1A-24AA-4663-876B-0A86F990DB65}" destId="{55DDE206-D5F6-4220-B1EB-3BD3C22DB727}" srcOrd="0" destOrd="0" presId="urn:microsoft.com/office/officeart/2005/8/layout/vList4#6"/>
    <dgm:cxn modelId="{5DC5C9B0-5EB9-4C88-A3D7-D33D9536A087}" srcId="{E2586E1A-24AA-4663-876B-0A86F990DB65}" destId="{0330AC13-F9EB-4A40-B359-9A70B00CE0CE}" srcOrd="0" destOrd="0" parTransId="{6CB58EE9-59B7-4FB7-BB66-F53751836107}" sibTransId="{5340A21F-5C02-48B0-B4AE-49D78F380CBE}"/>
    <dgm:cxn modelId="{46421F5E-8F5C-4E46-87A9-451B0A886426}" type="presOf" srcId="{E32FA717-CECC-440B-BC4B-B60DA0C51329}" destId="{FB301B39-9245-42CA-8DF7-8D17DEEDF802}" srcOrd="0" destOrd="0" presId="urn:microsoft.com/office/officeart/2005/8/layout/vList4#6"/>
    <dgm:cxn modelId="{4D04BF49-F5EC-4696-AECD-9A656FBEA985}" type="presOf" srcId="{0330AC13-F9EB-4A40-B359-9A70B00CE0CE}" destId="{6839F1E0-92BA-485C-9794-AC9072031219}" srcOrd="0" destOrd="0" presId="urn:microsoft.com/office/officeart/2005/8/layout/vList4#6"/>
    <dgm:cxn modelId="{D1615117-1D4E-4ED7-9AA6-0D23A9B92633}" type="presOf" srcId="{0330AC13-F9EB-4A40-B359-9A70B00CE0CE}" destId="{2F605B9C-D4A5-4A43-9E4F-9E767D005311}" srcOrd="1" destOrd="0" presId="urn:microsoft.com/office/officeart/2005/8/layout/vList4#6"/>
    <dgm:cxn modelId="{0CD1EF43-E05A-4A36-A7C2-E0852754F0A2}" type="presParOf" srcId="{55DDE206-D5F6-4220-B1EB-3BD3C22DB727}" destId="{C32B64B8-50AF-477A-84F6-2479C8350B52}" srcOrd="0" destOrd="0" presId="urn:microsoft.com/office/officeart/2005/8/layout/vList4#6"/>
    <dgm:cxn modelId="{C9DA0A32-BDF7-44C6-AD18-829527151BF6}" type="presParOf" srcId="{C32B64B8-50AF-477A-84F6-2479C8350B52}" destId="{6839F1E0-92BA-485C-9794-AC9072031219}" srcOrd="0" destOrd="0" presId="urn:microsoft.com/office/officeart/2005/8/layout/vList4#6"/>
    <dgm:cxn modelId="{E5F02F0C-577C-4C07-9CAF-EBEF3A84BAA9}" type="presParOf" srcId="{C32B64B8-50AF-477A-84F6-2479C8350B52}" destId="{EC841B16-EA7F-4D1C-B172-6A4AFA8EFEAC}" srcOrd="1" destOrd="0" presId="urn:microsoft.com/office/officeart/2005/8/layout/vList4#6"/>
    <dgm:cxn modelId="{75223424-D11B-4447-89BB-6FE9C8367293}" type="presParOf" srcId="{C32B64B8-50AF-477A-84F6-2479C8350B52}" destId="{2F605B9C-D4A5-4A43-9E4F-9E767D005311}" srcOrd="2" destOrd="0" presId="urn:microsoft.com/office/officeart/2005/8/layout/vList4#6"/>
    <dgm:cxn modelId="{4B7CF1F9-2882-4822-94CB-9ACA2FFCA180}" type="presParOf" srcId="{55DDE206-D5F6-4220-B1EB-3BD3C22DB727}" destId="{74BA9DFF-56A7-4B31-A745-6F28F65A6900}" srcOrd="1" destOrd="0" presId="urn:microsoft.com/office/officeart/2005/8/layout/vList4#6"/>
    <dgm:cxn modelId="{EA2DB99E-3280-44BF-8972-14F7A2500773}" type="presParOf" srcId="{55DDE206-D5F6-4220-B1EB-3BD3C22DB727}" destId="{6952B1EF-0549-4738-8ED8-F0727130A0F8}" srcOrd="2" destOrd="0" presId="urn:microsoft.com/office/officeart/2005/8/layout/vList4#6"/>
    <dgm:cxn modelId="{CC793863-A341-4D00-A859-6771749B555F}" type="presParOf" srcId="{6952B1EF-0549-4738-8ED8-F0727130A0F8}" destId="{80500D77-2002-48B2-A80D-F7757D102752}" srcOrd="0" destOrd="0" presId="urn:microsoft.com/office/officeart/2005/8/layout/vList4#6"/>
    <dgm:cxn modelId="{F8F709D8-A7A8-4571-8988-93E8D14D6015}" type="presParOf" srcId="{6952B1EF-0549-4738-8ED8-F0727130A0F8}" destId="{25403E9D-9CCB-4E1C-BC55-380BA08681A2}" srcOrd="1" destOrd="0" presId="urn:microsoft.com/office/officeart/2005/8/layout/vList4#6"/>
    <dgm:cxn modelId="{E608E7E1-62F3-4531-9D39-0208A37D3A97}" type="presParOf" srcId="{6952B1EF-0549-4738-8ED8-F0727130A0F8}" destId="{7C457A9F-ABB9-42E8-B49E-0C48BED6D43A}" srcOrd="2" destOrd="0" presId="urn:microsoft.com/office/officeart/2005/8/layout/vList4#6"/>
    <dgm:cxn modelId="{1682206C-1D57-41E1-9AAF-3B8FDB1AA763}" type="presParOf" srcId="{55DDE206-D5F6-4220-B1EB-3BD3C22DB727}" destId="{FCA5583D-1DD3-47B0-AF4D-B20095F5931E}" srcOrd="3" destOrd="0" presId="urn:microsoft.com/office/officeart/2005/8/layout/vList4#6"/>
    <dgm:cxn modelId="{F7166CBF-A908-4DA2-AE23-7A26E79CE5CB}" type="presParOf" srcId="{55DDE206-D5F6-4220-B1EB-3BD3C22DB727}" destId="{0D52575F-F515-4C63-8383-A6E422512E43}" srcOrd="4" destOrd="0" presId="urn:microsoft.com/office/officeart/2005/8/layout/vList4#6"/>
    <dgm:cxn modelId="{F9413C25-8DFB-45F8-8C7D-BEEF075327FD}" type="presParOf" srcId="{0D52575F-F515-4C63-8383-A6E422512E43}" destId="{FB301B39-9245-42CA-8DF7-8D17DEEDF802}" srcOrd="0" destOrd="0" presId="urn:microsoft.com/office/officeart/2005/8/layout/vList4#6"/>
    <dgm:cxn modelId="{EF6FEBBF-C320-440A-B93E-8CC8DADEDF09}" type="presParOf" srcId="{0D52575F-F515-4C63-8383-A6E422512E43}" destId="{884468AD-7823-42B3-A4C3-59C334B8788B}" srcOrd="1" destOrd="0" presId="urn:microsoft.com/office/officeart/2005/8/layout/vList4#6"/>
    <dgm:cxn modelId="{3103B12B-FEDA-40CC-8479-FEEB35AFFAB9}" type="presParOf" srcId="{0D52575F-F515-4C63-8383-A6E422512E43}" destId="{5E1493B0-3154-49F8-8204-81E3832AA8A9}" srcOrd="2" destOrd="0" presId="urn:microsoft.com/office/officeart/2005/8/layout/vList4#6"/>
    <dgm:cxn modelId="{59D8E7D7-78A9-47DD-8358-839B818ECEB4}" type="presParOf" srcId="{55DDE206-D5F6-4220-B1EB-3BD3C22DB727}" destId="{81BD7EEA-B7A4-4EAB-8C69-95D5547A0481}" srcOrd="5" destOrd="0" presId="urn:microsoft.com/office/officeart/2005/8/layout/vList4#6"/>
    <dgm:cxn modelId="{4DBE993A-AE3E-45D4-9634-C0D0A82B8BC7}" type="presParOf" srcId="{55DDE206-D5F6-4220-B1EB-3BD3C22DB727}" destId="{E599C0C7-EE5E-4659-96B9-B05E5A5A2EFE}" srcOrd="6" destOrd="0" presId="urn:microsoft.com/office/officeart/2005/8/layout/vList4#6"/>
    <dgm:cxn modelId="{08A493E6-32E0-40F7-878C-968B11C5342F}" type="presParOf" srcId="{E599C0C7-EE5E-4659-96B9-B05E5A5A2EFE}" destId="{62C752B5-53B8-4A7B-8D90-24603CED05A5}" srcOrd="0" destOrd="0" presId="urn:microsoft.com/office/officeart/2005/8/layout/vList4#6"/>
    <dgm:cxn modelId="{4A6CF8C9-60F3-4D39-8EC9-177FF91268A0}" type="presParOf" srcId="{E599C0C7-EE5E-4659-96B9-B05E5A5A2EFE}" destId="{F31B2896-721E-46B0-A710-A570D40019E9}" srcOrd="1" destOrd="0" presId="urn:microsoft.com/office/officeart/2005/8/layout/vList4#6"/>
    <dgm:cxn modelId="{DE119D39-267E-4B9B-B77D-F4B94F59D8AA}" type="presParOf" srcId="{E599C0C7-EE5E-4659-96B9-B05E5A5A2EFE}" destId="{C635CC49-7D58-4DCC-B765-91C8867D24F9}" srcOrd="2" destOrd="0" presId="urn:microsoft.com/office/officeart/2005/8/layout/vList4#6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586E1A-24AA-4663-876B-0A86F990DB65}" type="doc">
      <dgm:prSet loTypeId="urn:microsoft.com/office/officeart/2005/8/layout/vList4#6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330AC13-F9EB-4A40-B359-9A70B00CE0CE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400" dirty="0" smtClean="0">
              <a:latin typeface="Arial Narrow" pitchFamily="34" charset="0"/>
            </a:rPr>
            <a:t>Работа с детскими учреждениями</a:t>
          </a:r>
          <a:r>
            <a:rPr lang="en-US" sz="2400" dirty="0" smtClean="0">
              <a:latin typeface="Arial Narrow" pitchFamily="34" charset="0"/>
            </a:rPr>
            <a:t>: </a:t>
          </a:r>
          <a:r>
            <a:rPr lang="ru-RU" sz="2400" dirty="0" smtClean="0">
              <a:latin typeface="Arial Narrow" pitchFamily="34" charset="0"/>
            </a:rPr>
            <a:t>конкурсы (детских рисунков, азбука газовика), акции (портфель первоклассника), «кванториум»</a:t>
          </a:r>
          <a:r>
            <a:rPr lang="en-US" sz="2400" dirty="0" smtClean="0">
              <a:latin typeface="Arial Narrow" pitchFamily="34" charset="0"/>
            </a:rPr>
            <a:t> </a:t>
          </a:r>
          <a:r>
            <a:rPr lang="ru-RU" sz="2400" dirty="0" smtClean="0">
              <a:latin typeface="Arial Narrow" pitchFamily="34" charset="0"/>
            </a:rPr>
            <a:t>и т.д.</a:t>
          </a:r>
          <a:endParaRPr lang="ru-RU" sz="2400" dirty="0">
            <a:latin typeface="Arial Narrow" pitchFamily="34" charset="0"/>
          </a:endParaRPr>
        </a:p>
      </dgm:t>
    </dgm:pt>
    <dgm:pt modelId="{6CB58EE9-59B7-4FB7-BB66-F53751836107}" type="parTrans" cxnId="{5DC5C9B0-5EB9-4C88-A3D7-D33D9536A087}">
      <dgm:prSet/>
      <dgm:spPr/>
      <dgm:t>
        <a:bodyPr/>
        <a:lstStyle/>
        <a:p>
          <a:endParaRPr lang="ru-RU"/>
        </a:p>
      </dgm:t>
    </dgm:pt>
    <dgm:pt modelId="{5340A21F-5C02-48B0-B4AE-49D78F380CBE}" type="sibTrans" cxnId="{5DC5C9B0-5EB9-4C88-A3D7-D33D9536A087}">
      <dgm:prSet/>
      <dgm:spPr/>
      <dgm:t>
        <a:bodyPr/>
        <a:lstStyle/>
        <a:p>
          <a:endParaRPr lang="ru-RU"/>
        </a:p>
      </dgm:t>
    </dgm:pt>
    <dgm:pt modelId="{E32FA717-CECC-440B-BC4B-B60DA0C51329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400" dirty="0" smtClean="0">
              <a:latin typeface="Arial Narrow" pitchFamily="34" charset="0"/>
            </a:rPr>
            <a:t>Работа с профессиональными высшими учебными заведениями, колледжами. </a:t>
          </a:r>
          <a:br>
            <a:rPr lang="ru-RU" sz="2400" dirty="0" smtClean="0">
              <a:latin typeface="Arial Narrow" pitchFamily="34" charset="0"/>
            </a:rPr>
          </a:br>
          <a:r>
            <a:rPr lang="ru-RU" sz="2400" dirty="0" smtClean="0">
              <a:latin typeface="Arial Narrow" pitchFamily="34" charset="0"/>
            </a:rPr>
            <a:t>Базовая кафедра «Энергетика» УрФУ при УПЦ</a:t>
          </a:r>
          <a:endParaRPr lang="ru-RU" sz="2400" dirty="0">
            <a:latin typeface="Arial Narrow" pitchFamily="34" charset="0"/>
          </a:endParaRPr>
        </a:p>
      </dgm:t>
    </dgm:pt>
    <dgm:pt modelId="{16B615AA-A698-484E-BDCB-BBD68AA338CD}" type="parTrans" cxnId="{74F45455-6888-42A3-B99B-30EB5E440EC9}">
      <dgm:prSet/>
      <dgm:spPr/>
      <dgm:t>
        <a:bodyPr/>
        <a:lstStyle/>
        <a:p>
          <a:endParaRPr lang="ru-RU"/>
        </a:p>
      </dgm:t>
    </dgm:pt>
    <dgm:pt modelId="{2FA56F6B-9B94-4E51-91F9-512BB86C2644}" type="sibTrans" cxnId="{74F45455-6888-42A3-B99B-30EB5E440EC9}">
      <dgm:prSet/>
      <dgm:spPr/>
      <dgm:t>
        <a:bodyPr/>
        <a:lstStyle/>
        <a:p>
          <a:endParaRPr lang="ru-RU"/>
        </a:p>
      </dgm:t>
    </dgm:pt>
    <dgm:pt modelId="{2324B6B0-B27F-44BC-9486-AA4353926A37}">
      <dgm:prSet phldrT="[Текст]"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400" dirty="0" smtClean="0">
              <a:latin typeface="Arial Narrow" pitchFamily="34" charset="0"/>
            </a:rPr>
            <a:t>Система корпоративного обучения </a:t>
          </a:r>
          <a:br>
            <a:rPr lang="ru-RU" sz="2400" dirty="0" smtClean="0">
              <a:latin typeface="Arial Narrow" pitchFamily="34" charset="0"/>
            </a:rPr>
          </a:br>
          <a:r>
            <a:rPr lang="ru-RU" sz="2400" dirty="0" smtClean="0">
              <a:latin typeface="Arial Narrow" pitchFamily="34" charset="0"/>
            </a:rPr>
            <a:t>(курсы повышения квалификации, модульное обучение, профессиональная переподготовка и т.п.) </a:t>
          </a:r>
          <a:endParaRPr lang="ru-RU" sz="2400" dirty="0">
            <a:latin typeface="Arial Narrow" pitchFamily="34" charset="0"/>
          </a:endParaRPr>
        </a:p>
      </dgm:t>
    </dgm:pt>
    <dgm:pt modelId="{315CC55C-2126-4EB4-A932-707D652913B7}" type="parTrans" cxnId="{D48EEB3E-17D3-44FF-8E28-361F269D4255}">
      <dgm:prSet/>
      <dgm:spPr/>
      <dgm:t>
        <a:bodyPr/>
        <a:lstStyle/>
        <a:p>
          <a:endParaRPr lang="ru-RU"/>
        </a:p>
      </dgm:t>
    </dgm:pt>
    <dgm:pt modelId="{F6AD3ED2-D326-4C21-A7C8-D9368A263437}" type="sibTrans" cxnId="{D48EEB3E-17D3-44FF-8E28-361F269D4255}">
      <dgm:prSet/>
      <dgm:spPr/>
      <dgm:t>
        <a:bodyPr/>
        <a:lstStyle/>
        <a:p>
          <a:endParaRPr lang="ru-RU"/>
        </a:p>
      </dgm:t>
    </dgm:pt>
    <dgm:pt modelId="{41616D85-8E4F-484A-82AA-FF453600E6BD}">
      <dgm:prSet custT="1"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ru-RU" sz="2400" dirty="0" smtClean="0">
              <a:latin typeface="Arial Narrow" pitchFamily="34" charset="0"/>
            </a:rPr>
            <a:t>Организация функционирования </a:t>
          </a:r>
          <a:br>
            <a:rPr lang="ru-RU" sz="2400" dirty="0" smtClean="0">
              <a:latin typeface="Arial Narrow" pitchFamily="34" charset="0"/>
            </a:rPr>
          </a:br>
          <a:r>
            <a:rPr lang="ru-RU" sz="2400" dirty="0" smtClean="0">
              <a:latin typeface="Arial Narrow" pitchFamily="34" charset="0"/>
            </a:rPr>
            <a:t>«Газпром – классов»</a:t>
          </a:r>
          <a:endParaRPr lang="ru-RU" sz="2400" dirty="0">
            <a:latin typeface="Arial Narrow" pitchFamily="34" charset="0"/>
          </a:endParaRPr>
        </a:p>
      </dgm:t>
    </dgm:pt>
    <dgm:pt modelId="{054AE6D5-7274-40E2-8C31-122531BAD7A4}" type="parTrans" cxnId="{C0198F46-2031-4F55-A7B5-F3F603AF8112}">
      <dgm:prSet/>
      <dgm:spPr/>
      <dgm:t>
        <a:bodyPr/>
        <a:lstStyle/>
        <a:p>
          <a:endParaRPr lang="ru-RU"/>
        </a:p>
      </dgm:t>
    </dgm:pt>
    <dgm:pt modelId="{16E5156C-4796-47C1-9436-BDF138595F8E}" type="sibTrans" cxnId="{C0198F46-2031-4F55-A7B5-F3F603AF8112}">
      <dgm:prSet/>
      <dgm:spPr/>
      <dgm:t>
        <a:bodyPr/>
        <a:lstStyle/>
        <a:p>
          <a:endParaRPr lang="ru-RU"/>
        </a:p>
      </dgm:t>
    </dgm:pt>
    <dgm:pt modelId="{55DDE206-D5F6-4220-B1EB-3BD3C22DB727}" type="pres">
      <dgm:prSet presAssocID="{E2586E1A-24AA-4663-876B-0A86F990DB6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32B64B8-50AF-477A-84F6-2479C8350B52}" type="pres">
      <dgm:prSet presAssocID="{0330AC13-F9EB-4A40-B359-9A70B00CE0CE}" presName="comp" presStyleCnt="0"/>
      <dgm:spPr/>
    </dgm:pt>
    <dgm:pt modelId="{6839F1E0-92BA-485C-9794-AC9072031219}" type="pres">
      <dgm:prSet presAssocID="{0330AC13-F9EB-4A40-B359-9A70B00CE0CE}" presName="box" presStyleLbl="node1" presStyleIdx="0" presStyleCnt="4"/>
      <dgm:spPr/>
      <dgm:t>
        <a:bodyPr/>
        <a:lstStyle/>
        <a:p>
          <a:endParaRPr lang="ru-RU"/>
        </a:p>
      </dgm:t>
    </dgm:pt>
    <dgm:pt modelId="{EC841B16-EA7F-4D1C-B172-6A4AFA8EFEAC}" type="pres">
      <dgm:prSet presAssocID="{0330AC13-F9EB-4A40-B359-9A70B00CE0CE}" presName="img" presStyleLbl="fgImgPlace1" presStyleIdx="0" presStyleCnt="4" custScaleX="89552" custScaleY="126506" custLinFactNeighborX="-11806" custLinFactNeighborY="-455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F605B9C-D4A5-4A43-9E4F-9E767D005311}" type="pres">
      <dgm:prSet presAssocID="{0330AC13-F9EB-4A40-B359-9A70B00CE0CE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4BA9DFF-56A7-4B31-A745-6F28F65A6900}" type="pres">
      <dgm:prSet presAssocID="{5340A21F-5C02-48B0-B4AE-49D78F380CBE}" presName="spacer" presStyleCnt="0"/>
      <dgm:spPr/>
    </dgm:pt>
    <dgm:pt modelId="{6952B1EF-0549-4738-8ED8-F0727130A0F8}" type="pres">
      <dgm:prSet presAssocID="{41616D85-8E4F-484A-82AA-FF453600E6BD}" presName="comp" presStyleCnt="0"/>
      <dgm:spPr/>
    </dgm:pt>
    <dgm:pt modelId="{80500D77-2002-48B2-A80D-F7757D102752}" type="pres">
      <dgm:prSet presAssocID="{41616D85-8E4F-484A-82AA-FF453600E6BD}" presName="box" presStyleLbl="node1" presStyleIdx="1" presStyleCnt="4" custLinFactNeighborY="-850"/>
      <dgm:spPr/>
      <dgm:t>
        <a:bodyPr/>
        <a:lstStyle/>
        <a:p>
          <a:endParaRPr lang="ru-RU"/>
        </a:p>
      </dgm:t>
    </dgm:pt>
    <dgm:pt modelId="{25403E9D-9CCB-4E1C-BC55-380BA08681A2}" type="pres">
      <dgm:prSet presAssocID="{41616D85-8E4F-484A-82AA-FF453600E6BD}" presName="img" presStyleLbl="fgImgPlace1" presStyleIdx="1" presStyleCnt="4" custScaleX="85660" custScaleY="123883" custLinFactNeighborX="-13203" custLinFactNeighborY="1332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7C457A9F-ABB9-42E8-B49E-0C48BED6D43A}" type="pres">
      <dgm:prSet presAssocID="{41616D85-8E4F-484A-82AA-FF453600E6BD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5583D-1DD3-47B0-AF4D-B20095F5931E}" type="pres">
      <dgm:prSet presAssocID="{16E5156C-4796-47C1-9436-BDF138595F8E}" presName="spacer" presStyleCnt="0"/>
      <dgm:spPr/>
    </dgm:pt>
    <dgm:pt modelId="{0D52575F-F515-4C63-8383-A6E422512E43}" type="pres">
      <dgm:prSet presAssocID="{E32FA717-CECC-440B-BC4B-B60DA0C51329}" presName="comp" presStyleCnt="0"/>
      <dgm:spPr/>
    </dgm:pt>
    <dgm:pt modelId="{FB301B39-9245-42CA-8DF7-8D17DEEDF802}" type="pres">
      <dgm:prSet presAssocID="{E32FA717-CECC-440B-BC4B-B60DA0C51329}" presName="box" presStyleLbl="node1" presStyleIdx="2" presStyleCnt="4"/>
      <dgm:spPr/>
      <dgm:t>
        <a:bodyPr/>
        <a:lstStyle/>
        <a:p>
          <a:endParaRPr lang="ru-RU"/>
        </a:p>
      </dgm:t>
    </dgm:pt>
    <dgm:pt modelId="{884468AD-7823-42B3-A4C3-59C334B8788B}" type="pres">
      <dgm:prSet presAssocID="{E32FA717-CECC-440B-BC4B-B60DA0C51329}" presName="img" presStyleLbl="fgImgPlace1" presStyleIdx="2" presStyleCnt="4" custScaleX="84237" custScaleY="122245" custLinFactNeighborX="-14500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E1493B0-3154-49F8-8204-81E3832AA8A9}" type="pres">
      <dgm:prSet presAssocID="{E32FA717-CECC-440B-BC4B-B60DA0C51329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BD7EEA-B7A4-4EAB-8C69-95D5547A0481}" type="pres">
      <dgm:prSet presAssocID="{2FA56F6B-9B94-4E51-91F9-512BB86C2644}" presName="spacer" presStyleCnt="0"/>
      <dgm:spPr/>
    </dgm:pt>
    <dgm:pt modelId="{E599C0C7-EE5E-4659-96B9-B05E5A5A2EFE}" type="pres">
      <dgm:prSet presAssocID="{2324B6B0-B27F-44BC-9486-AA4353926A37}" presName="comp" presStyleCnt="0"/>
      <dgm:spPr/>
    </dgm:pt>
    <dgm:pt modelId="{62C752B5-53B8-4A7B-8D90-24603CED05A5}" type="pres">
      <dgm:prSet presAssocID="{2324B6B0-B27F-44BC-9486-AA4353926A37}" presName="box" presStyleLbl="node1" presStyleIdx="3" presStyleCnt="4"/>
      <dgm:spPr/>
      <dgm:t>
        <a:bodyPr/>
        <a:lstStyle/>
        <a:p>
          <a:endParaRPr lang="ru-RU"/>
        </a:p>
      </dgm:t>
    </dgm:pt>
    <dgm:pt modelId="{F31B2896-721E-46B0-A710-A570D40019E9}" type="pres">
      <dgm:prSet presAssocID="{2324B6B0-B27F-44BC-9486-AA4353926A37}" presName="img" presStyleLbl="fgImgPlace1" presStyleIdx="3" presStyleCnt="4" custScaleX="84237" custScaleY="125742" custLinFactNeighborX="-13458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635CC49-7D58-4DCC-B765-91C8867D24F9}" type="pres">
      <dgm:prSet presAssocID="{2324B6B0-B27F-44BC-9486-AA4353926A37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F10D11E-5C44-4C79-8CEA-3A92100DBA14}" type="presOf" srcId="{0330AC13-F9EB-4A40-B359-9A70B00CE0CE}" destId="{2F605B9C-D4A5-4A43-9E4F-9E767D005311}" srcOrd="1" destOrd="0" presId="urn:microsoft.com/office/officeart/2005/8/layout/vList4#6"/>
    <dgm:cxn modelId="{3D7CE1BF-53DF-4B64-8AA8-5A0D14378003}" type="presOf" srcId="{E32FA717-CECC-440B-BC4B-B60DA0C51329}" destId="{FB301B39-9245-42CA-8DF7-8D17DEEDF802}" srcOrd="0" destOrd="0" presId="urn:microsoft.com/office/officeart/2005/8/layout/vList4#6"/>
    <dgm:cxn modelId="{7814AC46-2425-4E2C-A3EE-769C63DB8886}" type="presOf" srcId="{41616D85-8E4F-484A-82AA-FF453600E6BD}" destId="{80500D77-2002-48B2-A80D-F7757D102752}" srcOrd="0" destOrd="0" presId="urn:microsoft.com/office/officeart/2005/8/layout/vList4#6"/>
    <dgm:cxn modelId="{74F45455-6888-42A3-B99B-30EB5E440EC9}" srcId="{E2586E1A-24AA-4663-876B-0A86F990DB65}" destId="{E32FA717-CECC-440B-BC4B-B60DA0C51329}" srcOrd="2" destOrd="0" parTransId="{16B615AA-A698-484E-BDCB-BBD68AA338CD}" sibTransId="{2FA56F6B-9B94-4E51-91F9-512BB86C2644}"/>
    <dgm:cxn modelId="{0E13E03F-9F63-41D3-BF48-0FCF6C1387DD}" type="presOf" srcId="{2324B6B0-B27F-44BC-9486-AA4353926A37}" destId="{62C752B5-53B8-4A7B-8D90-24603CED05A5}" srcOrd="0" destOrd="0" presId="urn:microsoft.com/office/officeart/2005/8/layout/vList4#6"/>
    <dgm:cxn modelId="{D48EEB3E-17D3-44FF-8E28-361F269D4255}" srcId="{E2586E1A-24AA-4663-876B-0A86F990DB65}" destId="{2324B6B0-B27F-44BC-9486-AA4353926A37}" srcOrd="3" destOrd="0" parTransId="{315CC55C-2126-4EB4-A932-707D652913B7}" sibTransId="{F6AD3ED2-D326-4C21-A7C8-D9368A263437}"/>
    <dgm:cxn modelId="{2FE156DE-5C01-4204-9A91-FE8D8CE73E16}" type="presOf" srcId="{2324B6B0-B27F-44BC-9486-AA4353926A37}" destId="{C635CC49-7D58-4DCC-B765-91C8867D24F9}" srcOrd="1" destOrd="0" presId="urn:microsoft.com/office/officeart/2005/8/layout/vList4#6"/>
    <dgm:cxn modelId="{C0198F46-2031-4F55-A7B5-F3F603AF8112}" srcId="{E2586E1A-24AA-4663-876B-0A86F990DB65}" destId="{41616D85-8E4F-484A-82AA-FF453600E6BD}" srcOrd="1" destOrd="0" parTransId="{054AE6D5-7274-40E2-8C31-122531BAD7A4}" sibTransId="{16E5156C-4796-47C1-9436-BDF138595F8E}"/>
    <dgm:cxn modelId="{AEE6CB33-2AC8-4325-9141-2F8D3BBD9387}" type="presOf" srcId="{E2586E1A-24AA-4663-876B-0A86F990DB65}" destId="{55DDE206-D5F6-4220-B1EB-3BD3C22DB727}" srcOrd="0" destOrd="0" presId="urn:microsoft.com/office/officeart/2005/8/layout/vList4#6"/>
    <dgm:cxn modelId="{5DC5C9B0-5EB9-4C88-A3D7-D33D9536A087}" srcId="{E2586E1A-24AA-4663-876B-0A86F990DB65}" destId="{0330AC13-F9EB-4A40-B359-9A70B00CE0CE}" srcOrd="0" destOrd="0" parTransId="{6CB58EE9-59B7-4FB7-BB66-F53751836107}" sibTransId="{5340A21F-5C02-48B0-B4AE-49D78F380CBE}"/>
    <dgm:cxn modelId="{82E77427-00B9-4AA5-AE65-51A7271F332B}" type="presOf" srcId="{0330AC13-F9EB-4A40-B359-9A70B00CE0CE}" destId="{6839F1E0-92BA-485C-9794-AC9072031219}" srcOrd="0" destOrd="0" presId="urn:microsoft.com/office/officeart/2005/8/layout/vList4#6"/>
    <dgm:cxn modelId="{00BCAB0F-C829-46FC-BD99-04CAEFD54AE4}" type="presOf" srcId="{41616D85-8E4F-484A-82AA-FF453600E6BD}" destId="{7C457A9F-ABB9-42E8-B49E-0C48BED6D43A}" srcOrd="1" destOrd="0" presId="urn:microsoft.com/office/officeart/2005/8/layout/vList4#6"/>
    <dgm:cxn modelId="{6DBFEC11-B7A7-4643-A474-90DACB29BADD}" type="presOf" srcId="{E32FA717-CECC-440B-BC4B-B60DA0C51329}" destId="{5E1493B0-3154-49F8-8204-81E3832AA8A9}" srcOrd="1" destOrd="0" presId="urn:microsoft.com/office/officeart/2005/8/layout/vList4#6"/>
    <dgm:cxn modelId="{C0A30218-B5A7-4ACD-B8AE-5A641B5A42D8}" type="presParOf" srcId="{55DDE206-D5F6-4220-B1EB-3BD3C22DB727}" destId="{C32B64B8-50AF-477A-84F6-2479C8350B52}" srcOrd="0" destOrd="0" presId="urn:microsoft.com/office/officeart/2005/8/layout/vList4#6"/>
    <dgm:cxn modelId="{3AFC8806-2FA0-4F5D-8722-F8A610401E77}" type="presParOf" srcId="{C32B64B8-50AF-477A-84F6-2479C8350B52}" destId="{6839F1E0-92BA-485C-9794-AC9072031219}" srcOrd="0" destOrd="0" presId="urn:microsoft.com/office/officeart/2005/8/layout/vList4#6"/>
    <dgm:cxn modelId="{78364783-1E1D-4CFF-A2DE-8952213A32E1}" type="presParOf" srcId="{C32B64B8-50AF-477A-84F6-2479C8350B52}" destId="{EC841B16-EA7F-4D1C-B172-6A4AFA8EFEAC}" srcOrd="1" destOrd="0" presId="urn:microsoft.com/office/officeart/2005/8/layout/vList4#6"/>
    <dgm:cxn modelId="{DDA6EFFB-4853-4EC7-8DC7-63203ED28C47}" type="presParOf" srcId="{C32B64B8-50AF-477A-84F6-2479C8350B52}" destId="{2F605B9C-D4A5-4A43-9E4F-9E767D005311}" srcOrd="2" destOrd="0" presId="urn:microsoft.com/office/officeart/2005/8/layout/vList4#6"/>
    <dgm:cxn modelId="{91EC97B7-0F61-4B87-A19A-FE3399CAE48A}" type="presParOf" srcId="{55DDE206-D5F6-4220-B1EB-3BD3C22DB727}" destId="{74BA9DFF-56A7-4B31-A745-6F28F65A6900}" srcOrd="1" destOrd="0" presId="urn:microsoft.com/office/officeart/2005/8/layout/vList4#6"/>
    <dgm:cxn modelId="{A67C5A24-DC79-4BF6-BCC2-AF36EF960C8E}" type="presParOf" srcId="{55DDE206-D5F6-4220-B1EB-3BD3C22DB727}" destId="{6952B1EF-0549-4738-8ED8-F0727130A0F8}" srcOrd="2" destOrd="0" presId="urn:microsoft.com/office/officeart/2005/8/layout/vList4#6"/>
    <dgm:cxn modelId="{681E66E0-CA11-4C96-9C7D-36EC8E00D551}" type="presParOf" srcId="{6952B1EF-0549-4738-8ED8-F0727130A0F8}" destId="{80500D77-2002-48B2-A80D-F7757D102752}" srcOrd="0" destOrd="0" presId="urn:microsoft.com/office/officeart/2005/8/layout/vList4#6"/>
    <dgm:cxn modelId="{06C4C22D-BC7A-4DF2-8404-A4A260BD970F}" type="presParOf" srcId="{6952B1EF-0549-4738-8ED8-F0727130A0F8}" destId="{25403E9D-9CCB-4E1C-BC55-380BA08681A2}" srcOrd="1" destOrd="0" presId="urn:microsoft.com/office/officeart/2005/8/layout/vList4#6"/>
    <dgm:cxn modelId="{297E0C58-8005-464A-AC8C-2396A7F0AA8E}" type="presParOf" srcId="{6952B1EF-0549-4738-8ED8-F0727130A0F8}" destId="{7C457A9F-ABB9-42E8-B49E-0C48BED6D43A}" srcOrd="2" destOrd="0" presId="urn:microsoft.com/office/officeart/2005/8/layout/vList4#6"/>
    <dgm:cxn modelId="{3FE015F6-F273-4B35-ADC8-5665A98B68A9}" type="presParOf" srcId="{55DDE206-D5F6-4220-B1EB-3BD3C22DB727}" destId="{FCA5583D-1DD3-47B0-AF4D-B20095F5931E}" srcOrd="3" destOrd="0" presId="urn:microsoft.com/office/officeart/2005/8/layout/vList4#6"/>
    <dgm:cxn modelId="{212CD940-CD20-47ED-92A5-3158FF1E0F9E}" type="presParOf" srcId="{55DDE206-D5F6-4220-B1EB-3BD3C22DB727}" destId="{0D52575F-F515-4C63-8383-A6E422512E43}" srcOrd="4" destOrd="0" presId="urn:microsoft.com/office/officeart/2005/8/layout/vList4#6"/>
    <dgm:cxn modelId="{ECAC2B5B-7C89-4243-94E0-F0E424C64A19}" type="presParOf" srcId="{0D52575F-F515-4C63-8383-A6E422512E43}" destId="{FB301B39-9245-42CA-8DF7-8D17DEEDF802}" srcOrd="0" destOrd="0" presId="urn:microsoft.com/office/officeart/2005/8/layout/vList4#6"/>
    <dgm:cxn modelId="{24D39B2A-5E42-4D3F-9242-2E7F815541AF}" type="presParOf" srcId="{0D52575F-F515-4C63-8383-A6E422512E43}" destId="{884468AD-7823-42B3-A4C3-59C334B8788B}" srcOrd="1" destOrd="0" presId="urn:microsoft.com/office/officeart/2005/8/layout/vList4#6"/>
    <dgm:cxn modelId="{D11D2051-7A96-428F-A98D-3F0F3A8EBF6D}" type="presParOf" srcId="{0D52575F-F515-4C63-8383-A6E422512E43}" destId="{5E1493B0-3154-49F8-8204-81E3832AA8A9}" srcOrd="2" destOrd="0" presId="urn:microsoft.com/office/officeart/2005/8/layout/vList4#6"/>
    <dgm:cxn modelId="{BDF7B69B-17EB-409E-9F31-E8EBEBBEB6B6}" type="presParOf" srcId="{55DDE206-D5F6-4220-B1EB-3BD3C22DB727}" destId="{81BD7EEA-B7A4-4EAB-8C69-95D5547A0481}" srcOrd="5" destOrd="0" presId="urn:microsoft.com/office/officeart/2005/8/layout/vList4#6"/>
    <dgm:cxn modelId="{1490C63F-2DB0-48B6-B202-FC85FF6E3D5D}" type="presParOf" srcId="{55DDE206-D5F6-4220-B1EB-3BD3C22DB727}" destId="{E599C0C7-EE5E-4659-96B9-B05E5A5A2EFE}" srcOrd="6" destOrd="0" presId="urn:microsoft.com/office/officeart/2005/8/layout/vList4#6"/>
    <dgm:cxn modelId="{1B637571-3B4B-4B92-82D3-81E2F223AC7F}" type="presParOf" srcId="{E599C0C7-EE5E-4659-96B9-B05E5A5A2EFE}" destId="{62C752B5-53B8-4A7B-8D90-24603CED05A5}" srcOrd="0" destOrd="0" presId="urn:microsoft.com/office/officeart/2005/8/layout/vList4#6"/>
    <dgm:cxn modelId="{6BF8FD47-38DC-4C51-A6A9-D83B5A1804B6}" type="presParOf" srcId="{E599C0C7-EE5E-4659-96B9-B05E5A5A2EFE}" destId="{F31B2896-721E-46B0-A710-A570D40019E9}" srcOrd="1" destOrd="0" presId="urn:microsoft.com/office/officeart/2005/8/layout/vList4#6"/>
    <dgm:cxn modelId="{3F062A8E-6A22-4739-A913-5E7C6696DEF2}" type="presParOf" srcId="{E599C0C7-EE5E-4659-96B9-B05E5A5A2EFE}" destId="{C635CC49-7D58-4DCC-B765-91C8867D24F9}" srcOrd="2" destOrd="0" presId="urn:microsoft.com/office/officeart/2005/8/layout/vList4#6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39F1E0-92BA-485C-9794-AC9072031219}">
      <dsp:nvSpPr>
        <dsp:cNvPr id="0" name=""/>
        <dsp:cNvSpPr/>
      </dsp:nvSpPr>
      <dsp:spPr>
        <a:xfrm>
          <a:off x="0" y="7204"/>
          <a:ext cx="9144000" cy="1195955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 Narrow" pitchFamily="34" charset="0"/>
            </a:rPr>
            <a:t>Работа с детскими учреждениями</a:t>
          </a:r>
          <a:r>
            <a:rPr lang="en-US" sz="2400" kern="1200" dirty="0" smtClean="0">
              <a:latin typeface="Arial Narrow" pitchFamily="34" charset="0"/>
            </a:rPr>
            <a:t>: </a:t>
          </a:r>
          <a:r>
            <a:rPr lang="ru-RU" sz="2400" kern="1200" dirty="0" smtClean="0">
              <a:latin typeface="Arial Narrow" pitchFamily="34" charset="0"/>
            </a:rPr>
            <a:t>конкурсы (детских рисунков, азбука газовика), акции (портфель первоклассника), «кванториум»</a:t>
          </a:r>
          <a:r>
            <a:rPr lang="en-US" sz="2400" kern="1200" dirty="0" smtClean="0">
              <a:latin typeface="Arial Narrow" pitchFamily="34" charset="0"/>
            </a:rPr>
            <a:t> </a:t>
          </a:r>
          <a:r>
            <a:rPr lang="ru-RU" sz="2400" kern="1200" dirty="0" smtClean="0">
              <a:latin typeface="Arial Narrow" pitchFamily="34" charset="0"/>
            </a:rPr>
            <a:t>и т.д.</a:t>
          </a:r>
          <a:endParaRPr lang="ru-RU" sz="2400" kern="1200" dirty="0">
            <a:latin typeface="Arial Narrow" pitchFamily="34" charset="0"/>
          </a:endParaRPr>
        </a:p>
      </dsp:txBody>
      <dsp:txXfrm>
        <a:off x="1948395" y="7204"/>
        <a:ext cx="7195604" cy="1195955"/>
      </dsp:txXfrm>
    </dsp:sp>
    <dsp:sp modelId="{EC841B16-EA7F-4D1C-B172-6A4AFA8EFEAC}">
      <dsp:nvSpPr>
        <dsp:cNvPr id="0" name=""/>
        <dsp:cNvSpPr/>
      </dsp:nvSpPr>
      <dsp:spPr>
        <a:xfrm>
          <a:off x="0" y="0"/>
          <a:ext cx="1637726" cy="121036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500D77-2002-48B2-A80D-F7757D102752}">
      <dsp:nvSpPr>
        <dsp:cNvPr id="0" name=""/>
        <dsp:cNvSpPr/>
      </dsp:nvSpPr>
      <dsp:spPr>
        <a:xfrm>
          <a:off x="0" y="1319794"/>
          <a:ext cx="9144000" cy="1195955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 Narrow" pitchFamily="34" charset="0"/>
            </a:rPr>
            <a:t>Организация функционирования </a:t>
          </a:r>
          <a:br>
            <a:rPr lang="ru-RU" sz="2400" kern="1200" dirty="0" smtClean="0">
              <a:latin typeface="Arial Narrow" pitchFamily="34" charset="0"/>
            </a:rPr>
          </a:br>
          <a:r>
            <a:rPr lang="ru-RU" sz="2400" kern="1200" dirty="0" smtClean="0">
              <a:latin typeface="Arial Narrow" pitchFamily="34" charset="0"/>
            </a:rPr>
            <a:t>«Газпром – классов»</a:t>
          </a:r>
          <a:endParaRPr lang="ru-RU" sz="2400" kern="1200" dirty="0">
            <a:latin typeface="Arial Narrow" pitchFamily="34" charset="0"/>
          </a:endParaRPr>
        </a:p>
      </dsp:txBody>
      <dsp:txXfrm>
        <a:off x="1948395" y="1319794"/>
        <a:ext cx="7195604" cy="1195955"/>
      </dsp:txXfrm>
    </dsp:sp>
    <dsp:sp modelId="{25403E9D-9CCB-4E1C-BC55-380BA08681A2}">
      <dsp:nvSpPr>
        <dsp:cNvPr id="0" name=""/>
        <dsp:cNvSpPr/>
      </dsp:nvSpPr>
      <dsp:spPr>
        <a:xfrm>
          <a:off x="9264" y="1348048"/>
          <a:ext cx="1566550" cy="1185268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301B39-9245-42CA-8DF7-8D17DEEDF802}">
      <dsp:nvSpPr>
        <dsp:cNvPr id="0" name=""/>
        <dsp:cNvSpPr/>
      </dsp:nvSpPr>
      <dsp:spPr>
        <a:xfrm>
          <a:off x="0" y="2645511"/>
          <a:ext cx="9144000" cy="1195955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 Narrow" pitchFamily="34" charset="0"/>
            </a:rPr>
            <a:t>Работа с профессиональными высшими учебными заведениями, колледжами. </a:t>
          </a:r>
          <a:br>
            <a:rPr lang="ru-RU" sz="2400" kern="1200" dirty="0" smtClean="0">
              <a:latin typeface="Arial Narrow" pitchFamily="34" charset="0"/>
            </a:rPr>
          </a:br>
          <a:r>
            <a:rPr lang="ru-RU" sz="2400" kern="1200" dirty="0" smtClean="0">
              <a:latin typeface="Arial Narrow" pitchFamily="34" charset="0"/>
            </a:rPr>
            <a:t>Базовая кафедра «Энергетика» УрФУ при УПЦ</a:t>
          </a:r>
          <a:endParaRPr lang="ru-RU" sz="2400" kern="1200" dirty="0">
            <a:latin typeface="Arial Narrow" pitchFamily="34" charset="0"/>
          </a:endParaRPr>
        </a:p>
      </dsp:txBody>
      <dsp:txXfrm>
        <a:off x="1948395" y="2645511"/>
        <a:ext cx="7195604" cy="1195955"/>
      </dsp:txXfrm>
    </dsp:sp>
    <dsp:sp modelId="{884468AD-7823-42B3-A4C3-59C334B8788B}">
      <dsp:nvSpPr>
        <dsp:cNvPr id="0" name=""/>
        <dsp:cNvSpPr/>
      </dsp:nvSpPr>
      <dsp:spPr>
        <a:xfrm>
          <a:off x="0" y="2658691"/>
          <a:ext cx="1540526" cy="1169597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C752B5-53B8-4A7B-8D90-24603CED05A5}">
      <dsp:nvSpPr>
        <dsp:cNvPr id="0" name=""/>
        <dsp:cNvSpPr/>
      </dsp:nvSpPr>
      <dsp:spPr>
        <a:xfrm>
          <a:off x="0" y="3964613"/>
          <a:ext cx="9144000" cy="1195955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 Narrow" pitchFamily="34" charset="0"/>
            </a:rPr>
            <a:t>Система корпоративного обучения </a:t>
          </a:r>
          <a:br>
            <a:rPr lang="ru-RU" sz="2400" kern="1200" dirty="0" smtClean="0">
              <a:latin typeface="Arial Narrow" pitchFamily="34" charset="0"/>
            </a:rPr>
          </a:br>
          <a:r>
            <a:rPr lang="ru-RU" sz="2400" kern="1200" dirty="0" smtClean="0">
              <a:latin typeface="Arial Narrow" pitchFamily="34" charset="0"/>
            </a:rPr>
            <a:t>(курсы повышения квалификации, модульное обучение, профессиональная переподготовка и т.п.) </a:t>
          </a:r>
          <a:endParaRPr lang="ru-RU" sz="2400" kern="1200" dirty="0">
            <a:latin typeface="Arial Narrow" pitchFamily="34" charset="0"/>
          </a:endParaRPr>
        </a:p>
      </dsp:txBody>
      <dsp:txXfrm>
        <a:off x="1948395" y="3964613"/>
        <a:ext cx="7195604" cy="1195955"/>
      </dsp:txXfrm>
    </dsp:sp>
    <dsp:sp modelId="{F31B2896-721E-46B0-A710-A570D40019E9}">
      <dsp:nvSpPr>
        <dsp:cNvPr id="0" name=""/>
        <dsp:cNvSpPr/>
      </dsp:nvSpPr>
      <dsp:spPr>
        <a:xfrm>
          <a:off x="17612" y="3961063"/>
          <a:ext cx="1540526" cy="1203055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39F1E0-92BA-485C-9794-AC9072031219}">
      <dsp:nvSpPr>
        <dsp:cNvPr id="0" name=""/>
        <dsp:cNvSpPr/>
      </dsp:nvSpPr>
      <dsp:spPr>
        <a:xfrm>
          <a:off x="0" y="7228"/>
          <a:ext cx="9144000" cy="1199945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 Narrow" pitchFamily="34" charset="0"/>
            </a:rPr>
            <a:t>Работа с детскими учреждениями</a:t>
          </a:r>
          <a:r>
            <a:rPr lang="en-US" sz="2400" kern="1200" dirty="0" smtClean="0">
              <a:latin typeface="Arial Narrow" pitchFamily="34" charset="0"/>
            </a:rPr>
            <a:t>: </a:t>
          </a:r>
          <a:r>
            <a:rPr lang="ru-RU" sz="2400" kern="1200" dirty="0" smtClean="0">
              <a:latin typeface="Arial Narrow" pitchFamily="34" charset="0"/>
            </a:rPr>
            <a:t>конкурсы (детских рисунков, азбука газовика), акции (портфель первоклассника), «кванториум»</a:t>
          </a:r>
          <a:r>
            <a:rPr lang="en-US" sz="2400" kern="1200" dirty="0" smtClean="0">
              <a:latin typeface="Arial Narrow" pitchFamily="34" charset="0"/>
            </a:rPr>
            <a:t> </a:t>
          </a:r>
          <a:r>
            <a:rPr lang="ru-RU" sz="2400" kern="1200" dirty="0" smtClean="0">
              <a:latin typeface="Arial Narrow" pitchFamily="34" charset="0"/>
            </a:rPr>
            <a:t>и т.д.</a:t>
          </a:r>
          <a:endParaRPr lang="ru-RU" sz="2400" kern="1200" dirty="0">
            <a:latin typeface="Arial Narrow" pitchFamily="34" charset="0"/>
          </a:endParaRPr>
        </a:p>
      </dsp:txBody>
      <dsp:txXfrm>
        <a:off x="1948794" y="7228"/>
        <a:ext cx="7195205" cy="1199945"/>
      </dsp:txXfrm>
    </dsp:sp>
    <dsp:sp modelId="{EC841B16-EA7F-4D1C-B172-6A4AFA8EFEAC}">
      <dsp:nvSpPr>
        <dsp:cNvPr id="0" name=""/>
        <dsp:cNvSpPr/>
      </dsp:nvSpPr>
      <dsp:spPr>
        <a:xfrm>
          <a:off x="0" y="0"/>
          <a:ext cx="1637726" cy="121440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0500D77-2002-48B2-A80D-F7757D102752}">
      <dsp:nvSpPr>
        <dsp:cNvPr id="0" name=""/>
        <dsp:cNvSpPr/>
      </dsp:nvSpPr>
      <dsp:spPr>
        <a:xfrm>
          <a:off x="0" y="1324197"/>
          <a:ext cx="9144000" cy="1199945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 Narrow" pitchFamily="34" charset="0"/>
            </a:rPr>
            <a:t>Организация функционирования </a:t>
          </a:r>
          <a:br>
            <a:rPr lang="ru-RU" sz="2400" kern="1200" dirty="0" smtClean="0">
              <a:latin typeface="Arial Narrow" pitchFamily="34" charset="0"/>
            </a:rPr>
          </a:br>
          <a:r>
            <a:rPr lang="ru-RU" sz="2400" kern="1200" dirty="0" smtClean="0">
              <a:latin typeface="Arial Narrow" pitchFamily="34" charset="0"/>
            </a:rPr>
            <a:t>«Газпром – классов»</a:t>
          </a:r>
          <a:endParaRPr lang="ru-RU" sz="2400" kern="1200" dirty="0">
            <a:latin typeface="Arial Narrow" pitchFamily="34" charset="0"/>
          </a:endParaRPr>
        </a:p>
      </dsp:txBody>
      <dsp:txXfrm>
        <a:off x="1948794" y="1324197"/>
        <a:ext cx="7195205" cy="1199945"/>
      </dsp:txXfrm>
    </dsp:sp>
    <dsp:sp modelId="{25403E9D-9CCB-4E1C-BC55-380BA08681A2}">
      <dsp:nvSpPr>
        <dsp:cNvPr id="0" name=""/>
        <dsp:cNvSpPr/>
      </dsp:nvSpPr>
      <dsp:spPr>
        <a:xfrm>
          <a:off x="9663" y="1352545"/>
          <a:ext cx="1566550" cy="1189223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301B39-9245-42CA-8DF7-8D17DEEDF802}">
      <dsp:nvSpPr>
        <dsp:cNvPr id="0" name=""/>
        <dsp:cNvSpPr/>
      </dsp:nvSpPr>
      <dsp:spPr>
        <a:xfrm>
          <a:off x="0" y="2654337"/>
          <a:ext cx="9144000" cy="1199945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 Narrow" pitchFamily="34" charset="0"/>
            </a:rPr>
            <a:t>Работа с профессиональными высшими учебными заведениями, колледжами. </a:t>
          </a:r>
          <a:br>
            <a:rPr lang="ru-RU" sz="2400" kern="1200" dirty="0" smtClean="0">
              <a:latin typeface="Arial Narrow" pitchFamily="34" charset="0"/>
            </a:rPr>
          </a:br>
          <a:r>
            <a:rPr lang="ru-RU" sz="2400" kern="1200" dirty="0" smtClean="0">
              <a:latin typeface="Arial Narrow" pitchFamily="34" charset="0"/>
            </a:rPr>
            <a:t>Базовая кафедра «Энергетика» УрФУ при УПЦ</a:t>
          </a:r>
          <a:endParaRPr lang="ru-RU" sz="2400" kern="1200" dirty="0">
            <a:latin typeface="Arial Narrow" pitchFamily="34" charset="0"/>
          </a:endParaRPr>
        </a:p>
      </dsp:txBody>
      <dsp:txXfrm>
        <a:off x="1948794" y="2654337"/>
        <a:ext cx="7195205" cy="1199945"/>
      </dsp:txXfrm>
    </dsp:sp>
    <dsp:sp modelId="{884468AD-7823-42B3-A4C3-59C334B8788B}">
      <dsp:nvSpPr>
        <dsp:cNvPr id="0" name=""/>
        <dsp:cNvSpPr/>
      </dsp:nvSpPr>
      <dsp:spPr>
        <a:xfrm>
          <a:off x="0" y="2667561"/>
          <a:ext cx="1540526" cy="1173499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2C752B5-53B8-4A7B-8D90-24603CED05A5}">
      <dsp:nvSpPr>
        <dsp:cNvPr id="0" name=""/>
        <dsp:cNvSpPr/>
      </dsp:nvSpPr>
      <dsp:spPr>
        <a:xfrm>
          <a:off x="0" y="3977839"/>
          <a:ext cx="9144000" cy="1199945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Arial Narrow" pitchFamily="34" charset="0"/>
            </a:rPr>
            <a:t>Система корпоративного обучения </a:t>
          </a:r>
          <a:br>
            <a:rPr lang="ru-RU" sz="2400" kern="1200" dirty="0" smtClean="0">
              <a:latin typeface="Arial Narrow" pitchFamily="34" charset="0"/>
            </a:rPr>
          </a:br>
          <a:r>
            <a:rPr lang="ru-RU" sz="2400" kern="1200" dirty="0" smtClean="0">
              <a:latin typeface="Arial Narrow" pitchFamily="34" charset="0"/>
            </a:rPr>
            <a:t>(курсы повышения квалификации, модульное обучение, профессиональная переподготовка и т.п.) </a:t>
          </a:r>
          <a:endParaRPr lang="ru-RU" sz="2400" kern="1200" dirty="0">
            <a:latin typeface="Arial Narrow" pitchFamily="34" charset="0"/>
          </a:endParaRPr>
        </a:p>
      </dsp:txBody>
      <dsp:txXfrm>
        <a:off x="1948794" y="3977839"/>
        <a:ext cx="7195205" cy="1199945"/>
      </dsp:txXfrm>
    </dsp:sp>
    <dsp:sp modelId="{F31B2896-721E-46B0-A710-A570D40019E9}">
      <dsp:nvSpPr>
        <dsp:cNvPr id="0" name=""/>
        <dsp:cNvSpPr/>
      </dsp:nvSpPr>
      <dsp:spPr>
        <a:xfrm>
          <a:off x="18011" y="3974278"/>
          <a:ext cx="1540526" cy="1207068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6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4#6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712" cy="496332"/>
          </a:xfrm>
          <a:prstGeom prst="rect">
            <a:avLst/>
          </a:prstGeom>
        </p:spPr>
        <p:txBody>
          <a:bodyPr vert="horz" lIns="91420" tIns="45710" rIns="91420" bIns="4571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376" y="0"/>
            <a:ext cx="2945712" cy="496332"/>
          </a:xfrm>
          <a:prstGeom prst="rect">
            <a:avLst/>
          </a:prstGeom>
        </p:spPr>
        <p:txBody>
          <a:bodyPr vert="horz" lIns="91420" tIns="45710" rIns="91420" bIns="45710" rtlCol="0"/>
          <a:lstStyle>
            <a:lvl1pPr algn="r">
              <a:defRPr sz="1200"/>
            </a:lvl1pPr>
          </a:lstStyle>
          <a:p>
            <a:fld id="{657267D3-711E-47C0-BD67-2684D338C193}" type="datetimeFigureOut">
              <a:rPr lang="ru-RU" smtClean="0"/>
              <a:pPr/>
              <a:t>29.05.18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9163" y="746125"/>
            <a:ext cx="4959350" cy="37195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0" tIns="45710" rIns="91420" bIns="4571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292" y="4715948"/>
            <a:ext cx="5439092" cy="4466982"/>
          </a:xfrm>
          <a:prstGeom prst="rect">
            <a:avLst/>
          </a:prstGeom>
        </p:spPr>
        <p:txBody>
          <a:bodyPr vert="horz" lIns="91420" tIns="45710" rIns="91420" bIns="4571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300"/>
            <a:ext cx="2945712" cy="496331"/>
          </a:xfrm>
          <a:prstGeom prst="rect">
            <a:avLst/>
          </a:prstGeom>
        </p:spPr>
        <p:txBody>
          <a:bodyPr vert="horz" lIns="91420" tIns="45710" rIns="91420" bIns="4571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376" y="9430300"/>
            <a:ext cx="2945712" cy="496331"/>
          </a:xfrm>
          <a:prstGeom prst="rect">
            <a:avLst/>
          </a:prstGeom>
        </p:spPr>
        <p:txBody>
          <a:bodyPr vert="horz" lIns="91420" tIns="45710" rIns="91420" bIns="45710" rtlCol="0" anchor="b"/>
          <a:lstStyle>
            <a:lvl1pPr algn="r">
              <a:defRPr sz="1200"/>
            </a:lvl1pPr>
          </a:lstStyle>
          <a:p>
            <a:fld id="{350D1B95-C5DA-470C-B7C9-57D25A993B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90155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just" defTabSz="914201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>
                <a:solidFill>
                  <a:srgbClr val="FFC000"/>
                </a:solidFill>
              </a:rPr>
              <a:t>        </a:t>
            </a:r>
            <a:r>
              <a:rPr lang="ru-RU" dirty="0" smtClean="0">
                <a:solidFill>
                  <a:srgbClr val="FFC000"/>
                </a:solidFill>
              </a:rPr>
              <a:t>   Добрый день уважаемые</a:t>
            </a:r>
            <a:r>
              <a:rPr lang="ru-RU" baseline="0" dirty="0" smtClean="0">
                <a:solidFill>
                  <a:srgbClr val="FFC000"/>
                </a:solidFill>
              </a:rPr>
              <a:t> участники круглого стола! </a:t>
            </a:r>
          </a:p>
          <a:p>
            <a:pPr marL="0" marR="0" indent="0" algn="just" defTabSz="914201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>
                <a:solidFill>
                  <a:srgbClr val="FFC000"/>
                </a:solidFill>
              </a:rPr>
              <a:t>      Вопрос подготовки квалифицированных кадров по профессиям и специальностям, наиболее востребованным сегодня в нефтегазовой отрасли, стоит достаточно остро.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Современный анализ рынка труда показывает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высокий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спрос на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таких специалистов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Для своевременного и качественного укомплектования штата Общества квалифицированными рабочими и  специалистами наше Общество в течении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ряда лет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активно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сотрудничает с учебными заведениями  высшего и среднего профессионального образования.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89F3DC2-5F87-4AB4-8B69-3C7D5AA3D37B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С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целью развития плодотворного сотрудничества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с учебными заведениями высшего и среднего профессионального образования, нашими сегодняшними партнерами в области подготовки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кадров,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Общество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«Газпром трансгаз Югорск» на протяжении ряда лет организует проведение Конференций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Так, в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марте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2018 года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на базе ООО «Газпром трансгаз Югорск» прошла конференция «Образовательные ступени от школы к производству»,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которой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приняли участие более 350 человек, в том числе — представители управлений образования города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Югорска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Советского и Белоярского районов, политехнических колледжей и вузов из разных регионов РФ. </a:t>
            </a:r>
          </a:p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Вопросы подготовки квалифицированных кадров для ООО «Газпром трансгаз Югорск» предметно обсуждались на круглом столе. В ходе обсуждения было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отмечено, что в условиях современных реалий, когда технологии стремительно меняются, а производство модернизируется, возникает вопрос в стажировке не только студентов, но и самих преподавателей на промышленных площадках ООО «Газпром трансгаз Югорск». И в этом направлении мы уже начали свою работу, по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запросу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учебных заведений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организуем стажировку преподавателям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производственных объектах Общества. </a:t>
            </a:r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D1B95-C5DA-470C-B7C9-57D25A993BF0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        </a:t>
            </a:r>
            <a:r>
              <a:rPr lang="ru-RU" dirty="0" smtClean="0"/>
              <a:t> В заключении</a:t>
            </a:r>
            <a:r>
              <a:rPr lang="ru-RU" baseline="0" dirty="0" smtClean="0"/>
              <a:t> обозначу </a:t>
            </a:r>
            <a:r>
              <a:rPr lang="ru-RU" baseline="0" dirty="0" smtClean="0"/>
              <a:t>основные перспективные направления взаимодействия ООО «Газпром трансгаз Югорск» с организациями среднего профессионального образования ХМАО-Югры:</a:t>
            </a:r>
          </a:p>
          <a:p>
            <a:pPr>
              <a:spcAft>
                <a:spcPts val="1200"/>
              </a:spcAft>
              <a:buFont typeface="Arial" pitchFamily="34" charset="0"/>
              <a:buNone/>
            </a:pPr>
            <a:r>
              <a:rPr lang="ru-RU" baseline="0" dirty="0" smtClean="0"/>
              <a:t>Это - </a:t>
            </a:r>
            <a:r>
              <a:rPr lang="ru-RU" sz="1200" dirty="0" smtClean="0">
                <a:solidFill>
                  <a:srgbClr val="0070C0"/>
                </a:solidFill>
                <a:latin typeface="+mn-lt"/>
              </a:rPr>
              <a:t>формирование целевых групп по форме дуального обучения для подготовки квалифицированных рабочих кадров по востребованным в Обществе профессиям;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70C0"/>
                </a:solidFill>
              </a:rPr>
              <a:t>разработка новых образовательных программ для подготовки рабочих по востребованным профессиям;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70C0"/>
                </a:solidFill>
                <a:latin typeface="+mn-lt"/>
              </a:rPr>
              <a:t> формирование квалификационных требований  и оценка соответствия подготовки выпускников этим требованиям;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70C0"/>
                </a:solidFill>
                <a:latin typeface="+mn-lt"/>
              </a:rPr>
              <a:t>создание условий для  организации практики, трудоустройства, адаптации, развития и удержания молодых рабочих;</a:t>
            </a:r>
          </a:p>
          <a:p>
            <a:pPr>
              <a:spcAft>
                <a:spcPts val="1200"/>
              </a:spcAft>
              <a:buFont typeface="Arial" pitchFamily="34" charset="0"/>
              <a:buChar char="•"/>
            </a:pPr>
            <a:r>
              <a:rPr lang="ru-RU" sz="1200" dirty="0" smtClean="0">
                <a:solidFill>
                  <a:srgbClr val="0070C0"/>
                </a:solidFill>
                <a:latin typeface="+mn-lt"/>
              </a:rPr>
              <a:t> совершенствование профориентационной  работы, популяризация рабочих профессий.</a:t>
            </a:r>
          </a:p>
          <a:p>
            <a:endParaRPr lang="ru-RU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r>
              <a:rPr lang="ru-RU" sz="1200" kern="1200" baseline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        </a:t>
            </a:r>
            <a:r>
              <a:rPr lang="ru-RU" sz="1200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завершение хочу сказать, что 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Общество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«Газпром трансгаз Югорск» видит свое будущее, прежде всего, в достойной кадровой смене. Ей надлежит не только сохранить то, что создано за более пятидесяти лет предыдущими поколениями, но и своим трудом, знаниями, стремлениями преумножить его.</a:t>
            </a:r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D1B95-C5DA-470C-B7C9-57D25A993BF0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D1B95-C5DA-470C-B7C9-57D25A993BF0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17663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455999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Прежде, чем перейти к основной</a:t>
            </a:r>
            <a:r>
              <a:rPr lang="ru-RU" baseline="0" dirty="0" smtClean="0"/>
              <a:t> части своего доклада, кратко ознакомлю вас с нашим предприятием. </a:t>
            </a:r>
            <a:r>
              <a:rPr lang="ru-RU" dirty="0" smtClean="0"/>
              <a:t>ООО </a:t>
            </a:r>
            <a:r>
              <a:rPr lang="ru-RU" dirty="0"/>
              <a:t>«Газпром трансгаз Югорск» осуществляет свою деятельность в трех субъектах Российской Федерации: Ямало-</a:t>
            </a:r>
            <a:r>
              <a:rPr lang="ru-RU" dirty="0" smtClean="0"/>
              <a:t>Ненецком АО, </a:t>
            </a:r>
            <a:r>
              <a:rPr lang="ru-RU" dirty="0"/>
              <a:t>Ханты-Мансийском </a:t>
            </a:r>
            <a:r>
              <a:rPr lang="ru-RU" dirty="0" smtClean="0"/>
              <a:t>автономном округе - Югре </a:t>
            </a:r>
            <a:r>
              <a:rPr lang="ru-RU" dirty="0"/>
              <a:t>и Свердловской области.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Общество осуществляет транспортировку газа с месторождений Надым–</a:t>
            </a:r>
            <a:r>
              <a:rPr lang="ru-RU" sz="1200" kern="0" dirty="0" err="1" smtClean="0">
                <a:solidFill>
                  <a:srgbClr val="FFFFFF"/>
                </a:solidFill>
              </a:rPr>
              <a:t>Пур</a:t>
            </a:r>
            <a:r>
              <a:rPr lang="ru-RU" sz="1200" kern="0" dirty="0" smtClean="0">
                <a:solidFill>
                  <a:srgbClr val="FFFFFF"/>
                </a:solidFill>
              </a:rPr>
              <a:t>–Тазовского региона 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Западной Сибири (Медвежьего,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Уренгойского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, </a:t>
            </a:r>
            <a:r>
              <a:rPr kumimoji="0" lang="ru-RU" sz="1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Ямбургского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, Заполярного и др.) потребителям</a:t>
            </a:r>
            <a:r>
              <a:rPr kumimoji="0" lang="ru-RU" sz="1200" b="0" i="0" u="none" strike="noStrike" kern="0" cap="none" spc="0" normalizeH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Российской Федерации</a:t>
            </a: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, странам ближнего и дальнего зарубежья.</a:t>
            </a:r>
            <a:endParaRPr lang="ru-RU" dirty="0"/>
          </a:p>
          <a:p>
            <a:pPr indent="455999" algn="just"/>
            <a:r>
              <a:rPr lang="ru-RU" dirty="0"/>
              <a:t>В составе Общества 40 филиалов, расположенных в 28 населенных пунктах: в 8 городах и 20 поселках. Большинство из них находятся в районах Крайнего Севера и приравненных к ним местностях.</a:t>
            </a:r>
          </a:p>
          <a:p>
            <a:pPr marL="0" marR="0" indent="455999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/>
              <a:t>Численность персонала составляет более 25 тысяч человек, из них 12 тысяч работников проживают в трассовых поселках</a:t>
            </a:r>
            <a:r>
              <a:rPr lang="ru-RU" dirty="0" smtClean="0"/>
              <a:t>.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70% персонала Общества составляют рабочие.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D1B95-C5DA-470C-B7C9-57D25A993BF0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</a:rPr>
              <a:t>      Производственная деятельность осуществляется по ряду направлений, таких как: эксплуатация и ремонт газокомпрессорного оборудования, линейной части магистральных газопроводов (в том числе средств электрохимической защиты), объектов энерговодоснабжения, средств автоматизации, метрологии и связи, эксплуатация технологического транспорта, аварийно-восстановительные работы</a:t>
            </a:r>
            <a:r>
              <a:rPr lang="ru-RU" dirty="0" smtClean="0"/>
              <a:t>, охрана окружающей среды. </a:t>
            </a:r>
          </a:p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         </a:t>
            </a:r>
            <a:r>
              <a:rPr lang="ru-RU" dirty="0" smtClean="0"/>
              <a:t>На </a:t>
            </a:r>
            <a:r>
              <a:rPr lang="ru-RU" dirty="0" smtClean="0"/>
              <a:t>слайде представлены основные профессии</a:t>
            </a:r>
            <a:r>
              <a:rPr lang="ru-RU" baseline="0" dirty="0" smtClean="0"/>
              <a:t> </a:t>
            </a:r>
            <a:r>
              <a:rPr lang="ru-RU" dirty="0" smtClean="0"/>
              <a:t>по данным направлениям деятельности, в соответствии со штатно-организационной структурой Общества.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D1B95-C5DA-470C-B7C9-57D25A993BF0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       </a:t>
            </a:r>
            <a:r>
              <a:rPr lang="ru-RU" dirty="0" smtClean="0"/>
              <a:t>В Обществе круглогодично реализуются большой объем диагностических</a:t>
            </a:r>
            <a:r>
              <a:rPr lang="ru-RU" baseline="0" dirty="0" smtClean="0"/>
              <a:t> и </a:t>
            </a:r>
            <a:r>
              <a:rPr lang="ru-RU" dirty="0" smtClean="0"/>
              <a:t>ремонтных работ </a:t>
            </a:r>
            <a:r>
              <a:rPr lang="ru-RU" baseline="0" dirty="0" smtClean="0"/>
              <a:t>на линейной части магистральных газопроводов </a:t>
            </a:r>
            <a:r>
              <a:rPr lang="ru-RU" dirty="0" smtClean="0"/>
              <a:t>собственными силами, без</a:t>
            </a:r>
            <a:r>
              <a:rPr lang="ru-RU" baseline="0" dirty="0" smtClean="0"/>
              <a:t> привлечения подрядных организаций</a:t>
            </a:r>
            <a:r>
              <a:rPr lang="ru-RU" dirty="0" smtClean="0"/>
              <a:t>. Для их</a:t>
            </a:r>
            <a:r>
              <a:rPr lang="ru-RU" baseline="0" dirty="0" smtClean="0"/>
              <a:t> выполнения, </a:t>
            </a:r>
            <a:r>
              <a:rPr lang="ru-RU" dirty="0" smtClean="0"/>
              <a:t>особенно в пиковые периоды (декабрь-март) Общество испытывает дефицит персонала. В первую очередь это</a:t>
            </a:r>
            <a:r>
              <a:rPr lang="ru-RU" baseline="0" dirty="0" smtClean="0"/>
              <a:t> </a:t>
            </a:r>
            <a:r>
              <a:rPr lang="ru-RU" dirty="0" smtClean="0"/>
              <a:t>квалифицированные рабочие сварочно-монтажных звеньев (электрогазосварщики, линейные трубопроводчики, монтажники технологических трубопроводов, </a:t>
            </a:r>
            <a:r>
              <a:rPr lang="ru-RU" dirty="0" err="1" smtClean="0"/>
              <a:t>дефектоскописты</a:t>
            </a:r>
            <a:r>
              <a:rPr lang="ru-RU" dirty="0" smtClean="0"/>
              <a:t> </a:t>
            </a:r>
            <a:r>
              <a:rPr lang="ru-RU" dirty="0" err="1" smtClean="0"/>
              <a:t>рентгено</a:t>
            </a:r>
            <a:r>
              <a:rPr lang="ru-RU" dirty="0" smtClean="0"/>
              <a:t> - </a:t>
            </a:r>
            <a:r>
              <a:rPr lang="ru-RU" dirty="0" err="1" smtClean="0"/>
              <a:t>гаммаграфирования</a:t>
            </a:r>
            <a:r>
              <a:rPr lang="ru-RU" dirty="0" smtClean="0"/>
              <a:t>), а также транспортного направления</a:t>
            </a:r>
            <a:r>
              <a:rPr lang="ru-RU" baseline="0" dirty="0" smtClean="0"/>
              <a:t> </a:t>
            </a:r>
            <a:r>
              <a:rPr lang="ru-RU" dirty="0" smtClean="0"/>
              <a:t> (машинисты экскаватора, машинисты трубоукладчика, машинисты бульдозера, машинисты вездехода).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D1B95-C5DA-470C-B7C9-57D25A993BF0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      </a:t>
            </a:r>
            <a:r>
              <a:rPr lang="ru-RU" dirty="0" smtClean="0"/>
              <a:t>В </a:t>
            </a:r>
            <a:r>
              <a:rPr lang="ru-RU" dirty="0" smtClean="0"/>
              <a:t>ООО</a:t>
            </a:r>
            <a:r>
              <a:rPr lang="ru-RU" baseline="0" dirty="0" smtClean="0"/>
              <a:t> «Газпром </a:t>
            </a:r>
            <a:r>
              <a:rPr lang="ru-RU" baseline="0" dirty="0" err="1" smtClean="0"/>
              <a:t>трансгаз</a:t>
            </a:r>
            <a:r>
              <a:rPr lang="ru-RU" baseline="0" dirty="0" smtClean="0"/>
              <a:t> </a:t>
            </a:r>
            <a:r>
              <a:rPr lang="ru-RU" baseline="0" dirty="0" err="1" smtClean="0"/>
              <a:t>Югорск</a:t>
            </a:r>
            <a:r>
              <a:rPr lang="ru-RU" baseline="0" dirty="0" smtClean="0"/>
              <a:t>» действует система сквозного образования «школа-колледж-вуз-предприятие», которая позволяет, практически с раннего школьного возраста, готовить себе кадровую смену. Реализация этой системы заключается в проведении на регулярной основе масштабной профориентационной работы со школьниками и студентами, в ходе которой их знакомят не только с востребованными в обществе профессиями и специальностями, но и с Компанией в целом, стратегией развития, целями, задачами, перспективными проектами. </a:t>
            </a:r>
          </a:p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         Система сквозного образования предусматривает целевую практико-ориентированную подготовку квалифицированных рабочих и специалистов, по завершению обучения трудоустройство выпускников  в филиалах Общества и их адаптацию на производстве.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D1B95-C5DA-470C-B7C9-57D25A993BF0}" type="slidenum">
              <a:rPr lang="ru-RU" smtClean="0"/>
              <a:pPr/>
              <a:t>5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      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Важная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роль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в этой системе отводится </a:t>
            </a:r>
            <a:r>
              <a:rPr lang="ru-RU" b="0" baseline="0" dirty="0" smtClean="0"/>
              <a:t>политехническим колледжам, в том числе региональным: Югорскому, Советскому и </a:t>
            </a:r>
            <a:r>
              <a:rPr lang="ru-RU" b="0" baseline="0" dirty="0" err="1" smtClean="0"/>
              <a:t>Игримскому</a:t>
            </a:r>
            <a:r>
              <a:rPr lang="ru-RU" b="0" baseline="0" dirty="0" smtClean="0"/>
              <a:t>, с которыми у Общества заключены договоры о сотрудничестве.  В </a:t>
            </a:r>
            <a:r>
              <a:rPr lang="ru-RU" baseline="0" dirty="0" smtClean="0"/>
              <a:t>рамках данного сотрудничества  проводится большая работа  по </a:t>
            </a:r>
            <a:r>
              <a:rPr lang="ru-RU" dirty="0" smtClean="0"/>
              <a:t>отбору кандидатов на обучение, согласованию программ теоретической и практической подготовки,  закреплению за практикантами высококвалифицированных специалистов, подготовке выпускных квалификационных работ, связанных с производственной проблематикой.</a:t>
            </a:r>
            <a:r>
              <a:rPr lang="ru-RU" baseline="0" dirty="0" smtClean="0"/>
              <a:t> </a:t>
            </a:r>
          </a:p>
          <a:p>
            <a:pPr marL="0" marR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         Для оценки уровня знаний, готовности выпускников к практической деятельности с</a:t>
            </a:r>
            <a:r>
              <a:rPr lang="ru-RU" dirty="0" smtClean="0"/>
              <a:t>пециалисты администрации</a:t>
            </a:r>
            <a:r>
              <a:rPr lang="ru-RU" baseline="0" dirty="0" smtClean="0"/>
              <a:t> </a:t>
            </a:r>
            <a:r>
              <a:rPr lang="ru-RU" dirty="0" smtClean="0"/>
              <a:t>Общества принимают участие</a:t>
            </a:r>
            <a:r>
              <a:rPr lang="ru-RU" baseline="0" dirty="0" smtClean="0"/>
              <a:t> </a:t>
            </a:r>
            <a:r>
              <a:rPr lang="ru-RU" dirty="0" smtClean="0"/>
              <a:t>в экзаменационных комиссиях при выпуске целевых групп.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D1B95-C5DA-470C-B7C9-57D25A993BF0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/>
              <a:t>            На слайде представлен </a:t>
            </a:r>
            <a:r>
              <a:rPr lang="ru-RU" baseline="0" dirty="0" smtClean="0"/>
              <a:t>опыт такого сотрудничества с Советским политехническим колледжем, с которым в</a:t>
            </a:r>
            <a:r>
              <a:rPr lang="ru-RU" dirty="0" smtClean="0"/>
              <a:t> 2015 году была</a:t>
            </a:r>
            <a:r>
              <a:rPr lang="ru-RU" baseline="0" dirty="0" smtClean="0"/>
              <a:t> разработана программа </a:t>
            </a:r>
            <a:r>
              <a:rPr lang="ru-RU" dirty="0" smtClean="0"/>
              <a:t>подготовки </a:t>
            </a:r>
            <a:r>
              <a:rPr lang="ru-RU" dirty="0"/>
              <a:t>рабочих по форме </a:t>
            </a:r>
            <a:r>
              <a:rPr lang="ru-RU" dirty="0" smtClean="0"/>
              <a:t>практико-ориентированного (дуального) </a:t>
            </a:r>
            <a:r>
              <a:rPr lang="ru-RU" dirty="0"/>
              <a:t>обучения по профессии «Машинист технологических </a:t>
            </a:r>
            <a:r>
              <a:rPr lang="ru-RU" dirty="0" smtClean="0"/>
              <a:t>компрессоров».</a:t>
            </a:r>
          </a:p>
          <a:p>
            <a:r>
              <a:rPr lang="ru-RU" baseline="0" dirty="0" smtClean="0"/>
              <a:t>            Разработка П</a:t>
            </a:r>
            <a:r>
              <a:rPr lang="ru-RU" dirty="0" smtClean="0"/>
              <a:t>рограммы</a:t>
            </a:r>
            <a:r>
              <a:rPr lang="ru-RU" baseline="0" dirty="0" smtClean="0"/>
              <a:t> и ее дальнейшая реализация осуществлялась поэтапно:</a:t>
            </a:r>
          </a:p>
          <a:p>
            <a:pPr marL="228600" indent="-228600">
              <a:buAutoNum type="arabicPeriod"/>
            </a:pPr>
            <a:r>
              <a:rPr lang="ru-RU" dirty="0" smtClean="0"/>
              <a:t>Определение потребности в подготовке профильных специалистов</a:t>
            </a:r>
            <a:r>
              <a:rPr lang="ru-RU" baseline="0" dirty="0" smtClean="0"/>
              <a:t> в производственных филиалах Общества, </a:t>
            </a:r>
            <a:r>
              <a:rPr lang="ru-RU" dirty="0" smtClean="0"/>
              <a:t>согласование формы подготовки, определение</a:t>
            </a:r>
            <a:r>
              <a:rPr lang="ru-RU" baseline="0" dirty="0" smtClean="0"/>
              <a:t> наставников на период прохождения практики.</a:t>
            </a:r>
            <a:endParaRPr lang="ru-RU" dirty="0" smtClean="0"/>
          </a:p>
          <a:p>
            <a:pPr marL="228600" indent="-228600">
              <a:buAutoNum type="arabicPeriod"/>
            </a:pPr>
            <a:r>
              <a:rPr lang="ru-RU" dirty="0" smtClean="0"/>
              <a:t>Разработка и утверждение необходимых документов (Договор об организации и проведении дуального обучения, Положения о наставничестве,</a:t>
            </a:r>
            <a:r>
              <a:rPr lang="ru-RU" baseline="0" dirty="0" smtClean="0"/>
              <a:t> </a:t>
            </a:r>
            <a:r>
              <a:rPr lang="ru-RU" dirty="0" smtClean="0"/>
              <a:t>дорожной</a:t>
            </a:r>
            <a:r>
              <a:rPr lang="ru-RU" baseline="0" dirty="0" smtClean="0"/>
              <a:t> карты)</a:t>
            </a:r>
            <a:r>
              <a:rPr lang="ru-RU" dirty="0" smtClean="0"/>
              <a:t>.</a:t>
            </a:r>
          </a:p>
          <a:p>
            <a:pPr marL="228600" indent="-228600">
              <a:buAutoNum type="arabicPeriod" startAt="3"/>
            </a:pPr>
            <a:r>
              <a:rPr lang="ru-RU" baseline="0" dirty="0" smtClean="0"/>
              <a:t>Проведение отбора кандидатов из числа выпускников 11 классов с участием представителей ООО «Газпром трансгаз Югорск».</a:t>
            </a:r>
          </a:p>
          <a:p>
            <a:pPr marL="228600" indent="-228600">
              <a:buAutoNum type="arabicPeriod" startAt="4"/>
            </a:pPr>
            <a:r>
              <a:rPr lang="ru-RU" baseline="0" dirty="0" smtClean="0"/>
              <a:t>Реализация теоретической на базе колледжа и практической подготовки на базе Общества, посредством трудоустройства учащихся в филиалы Компании для прохождения полугодовой производственной практики.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5. З</a:t>
            </a:r>
            <a:r>
              <a:rPr lang="ru-RU" dirty="0" smtClean="0"/>
              <a:t>ащита выпускных квалификационных работ по актуальным для предприятия тематикам при участии в экзаменационной комиссии  профильных специалистов филиалов Общества.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             </a:t>
            </a:r>
            <a:r>
              <a:rPr lang="ru-RU" dirty="0" smtClean="0"/>
              <a:t>Все студенты, прошедшие подготовку по форме дуального обучения, были трудоустроены в филиалы Общества, в которых ранее</a:t>
            </a:r>
            <a:r>
              <a:rPr lang="ru-RU" baseline="0" dirty="0" smtClean="0"/>
              <a:t> </a:t>
            </a:r>
            <a:r>
              <a:rPr lang="ru-RU" dirty="0" smtClean="0"/>
              <a:t>проходили производственную практику.</a:t>
            </a:r>
            <a:r>
              <a:rPr lang="ru-RU" baseline="0" dirty="0" smtClean="0"/>
              <a:t>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aseline="0" dirty="0" smtClean="0"/>
              <a:t>Стоит о</a:t>
            </a:r>
            <a:r>
              <a:rPr lang="ru-RU" dirty="0" smtClean="0"/>
              <a:t>тметить, что</a:t>
            </a:r>
            <a:r>
              <a:rPr lang="ru-RU" baseline="0" dirty="0" smtClean="0"/>
              <a:t> в процессе практико-ориентированной  подготовки студенты  получали необходимый практический опыт работы, знакомились с предприятием и коллективом, что безусловно явилось надежным фундаментом их успешного старта в Обществе.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D1B95-C5DA-470C-B7C9-57D25A993BF0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baseline="0" dirty="0" smtClean="0"/>
              <a:t>          </a:t>
            </a:r>
            <a:r>
              <a:rPr lang="ru-RU" dirty="0" smtClean="0"/>
              <a:t>Учитывая полученный положительный опыт реализации дуального обучения, ООО «Газпром трансгаз Югорск» продолжает развивать сотрудничество в</a:t>
            </a:r>
            <a:r>
              <a:rPr lang="ru-RU" baseline="0" dirty="0" smtClean="0"/>
              <a:t> </a:t>
            </a:r>
            <a:r>
              <a:rPr lang="ru-RU" dirty="0" smtClean="0"/>
              <a:t>этом направлении и с другими региональными колледжами. В настоящее время  по заявке предприятия в колледжах, указанных на слайде, студенты проходят практико- ориентированную подготовку по профессиям «Слесарь </a:t>
            </a:r>
            <a:r>
              <a:rPr lang="ru-RU" dirty="0" err="1" smtClean="0"/>
              <a:t>КИПиА</a:t>
            </a:r>
            <a:r>
              <a:rPr lang="ru-RU" dirty="0" smtClean="0"/>
              <a:t>», «Электромонтер по ремонту и обслуживанию электрооборудования», а также осуществляется подготовка</a:t>
            </a:r>
            <a:r>
              <a:rPr lang="ru-RU" baseline="0" dirty="0" smtClean="0"/>
              <a:t> </a:t>
            </a:r>
            <a:r>
              <a:rPr lang="ru-RU" dirty="0" smtClean="0"/>
              <a:t>специалистов по направлению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«Сооружение и эксплуатация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газонефтепроводов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и </a:t>
            </a:r>
            <a:r>
              <a:rPr lang="ru-RU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газонефтехранилищ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»</a:t>
            </a:r>
            <a:r>
              <a:rPr lang="ru-RU" dirty="0" smtClean="0"/>
              <a:t>. </a:t>
            </a:r>
          </a:p>
          <a:p>
            <a:pPr algn="just"/>
            <a:r>
              <a:rPr lang="ru-RU" baseline="0" dirty="0" smtClean="0"/>
              <a:t>     </a:t>
            </a:r>
            <a:r>
              <a:rPr lang="ru-RU" baseline="0" dirty="0" smtClean="0"/>
              <a:t>   </a:t>
            </a:r>
            <a:r>
              <a:rPr lang="ru-RU" dirty="0" smtClean="0"/>
              <a:t>На 2018-2020 учебные годы с </a:t>
            </a:r>
            <a:r>
              <a:rPr lang="ru-RU" dirty="0" err="1" smtClean="0"/>
              <a:t>Игримским</a:t>
            </a:r>
            <a:r>
              <a:rPr lang="ru-RU" dirty="0" smtClean="0"/>
              <a:t> и Советским профессиональными колледжами запланирован набор учащихся в новые группы практико-ориентированной подготовки рабочих по востребованным в ООО «Газпром трансгаз Югорск» профессиям.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D1B95-C5DA-470C-B7C9-57D25A993BF0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algn="just" defTabSz="918240">
              <a:defRPr/>
            </a:pPr>
            <a:r>
              <a:rPr lang="ru-RU" baseline="0" dirty="0" smtClean="0"/>
              <a:t>            </a:t>
            </a:r>
            <a:r>
              <a:rPr lang="ru-RU" dirty="0" smtClean="0"/>
              <a:t>Теперь представлю статистику прохождения студентами колледжей производственной практики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на производственных объектах Общества</a:t>
            </a:r>
            <a:r>
              <a:rPr lang="ru-RU" dirty="0" smtClean="0"/>
              <a:t>. Ежегодно </a:t>
            </a:r>
            <a:r>
              <a:rPr lang="ru-RU" dirty="0"/>
              <a:t>в </a:t>
            </a:r>
            <a:r>
              <a:rPr lang="ru-RU" dirty="0" smtClean="0"/>
              <a:t>ООО</a:t>
            </a:r>
            <a:r>
              <a:rPr lang="ru-RU" baseline="0" dirty="0" smtClean="0"/>
              <a:t> «Газпром трансгаз Югорск»</a:t>
            </a:r>
            <a:r>
              <a:rPr lang="ru-RU" dirty="0" smtClean="0"/>
              <a:t> </a:t>
            </a:r>
            <a:r>
              <a:rPr lang="ru-RU" dirty="0"/>
              <a:t>проходят </a:t>
            </a:r>
            <a:r>
              <a:rPr lang="ru-RU" dirty="0" smtClean="0"/>
              <a:t>практику порядка </a:t>
            </a:r>
            <a:r>
              <a:rPr lang="ru-RU" dirty="0"/>
              <a:t>300 </a:t>
            </a:r>
            <a:r>
              <a:rPr lang="ru-RU" dirty="0" smtClean="0"/>
              <a:t>учащихся колледжей.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Из представленной информации видно, что 50% студентов</a:t>
            </a:r>
            <a:r>
              <a:rPr lang="ru-RU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ru-RU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это учащиеся региональных колледжей ХМАО-Югры.  Студентам, наилучшим образом проявившим себя в период практики, предлагается трудоустройство в системе Общества по завершению обучения. </a:t>
            </a:r>
          </a:p>
          <a:p>
            <a:pPr defTabSz="918240">
              <a:defRPr/>
            </a:pP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50D1B95-C5DA-470C-B7C9-57D25A993BF0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5.jpe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5.jpe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5.jpeg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Master" Target="../slideMasters/slideMaster8.xml"/><Relationship Id="rId2" Type="http://schemas.openxmlformats.org/officeDocument/2006/relationships/image" Target="../media/image5.jpeg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Master" Target="../slideMasters/slideMaster9.xml"/><Relationship Id="rId2" Type="http://schemas.openxmlformats.org/officeDocument/2006/relationships/image" Target="../media/image5.jpeg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Master" Target="../slideMasters/slideMaster10.xml"/><Relationship Id="rId2" Type="http://schemas.openxmlformats.org/officeDocument/2006/relationships/image" Target="../media/image5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Master" Target="../slideMasters/slideMaster11.xml"/><Relationship Id="rId2" Type="http://schemas.openxmlformats.org/officeDocument/2006/relationships/image" Target="../media/image5.jpeg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4" Type="http://schemas.openxmlformats.org/officeDocument/2006/relationships/image" Target="../media/image7.png"/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5.jpeg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GTT 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2132865"/>
            <a:ext cx="6550496" cy="1470025"/>
          </a:xfrm>
          <a:prstGeom prst="rect">
            <a:avLst/>
          </a:prstGeom>
        </p:spPr>
        <p:txBody>
          <a:bodyPr lIns="91341" tIns="45675" rIns="91341" bIns="45675"/>
          <a:lstStyle>
            <a:lvl1pPr algn="l">
              <a:defRPr sz="28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5" y="3886200"/>
            <a:ext cx="6552728" cy="1752600"/>
          </a:xfrm>
          <a:prstGeom prst="rect">
            <a:avLst/>
          </a:prstGeom>
        </p:spPr>
        <p:txBody>
          <a:bodyPr lIns="91341" tIns="45675" rIns="91341" bIns="45675"/>
          <a:lstStyle>
            <a:lvl1pPr marL="0" indent="0" algn="l">
              <a:buNone/>
              <a:defRPr sz="2000" b="0">
                <a:solidFill>
                  <a:schemeClr val="bg1"/>
                </a:solidFill>
                <a:latin typeface="Arial Narrow" pitchFamily="34" charset="0"/>
              </a:defRPr>
            </a:lvl1pPr>
            <a:lvl2pPr marL="456705" indent="0" algn="ctr">
              <a:buNone/>
              <a:defRPr/>
            </a:lvl2pPr>
            <a:lvl3pPr marL="913410" indent="0" algn="ctr">
              <a:buNone/>
              <a:defRPr/>
            </a:lvl3pPr>
            <a:lvl4pPr marL="1370116" indent="0" algn="ctr">
              <a:buNone/>
              <a:defRPr/>
            </a:lvl4pPr>
            <a:lvl5pPr marL="1826821" indent="0" algn="ctr">
              <a:buNone/>
              <a:defRPr/>
            </a:lvl5pPr>
            <a:lvl6pPr marL="2283531" indent="0" algn="ctr">
              <a:buNone/>
              <a:defRPr/>
            </a:lvl6pPr>
            <a:lvl7pPr marL="2740239" indent="0" algn="ctr">
              <a:buNone/>
              <a:defRPr/>
            </a:lvl7pPr>
            <a:lvl8pPr marL="3196944" indent="0" algn="ctr">
              <a:buNone/>
              <a:defRPr/>
            </a:lvl8pPr>
            <a:lvl9pPr marL="3653652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383773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 userDrawn="1"/>
        </p:nvSpPr>
        <p:spPr bwMode="auto">
          <a:xfrm>
            <a:off x="2101362" y="0"/>
            <a:ext cx="7042638" cy="1054100"/>
          </a:xfrm>
          <a:prstGeom prst="rect">
            <a:avLst/>
          </a:prstGeom>
          <a:noFill/>
          <a:ln>
            <a:noFill/>
          </a:ln>
          <a:extLst/>
        </p:spPr>
        <p:txBody>
          <a:bodyPr lIns="91361" tIns="45681" rIns="91361" bIns="45681" anchor="b"/>
          <a:lstStyle>
            <a:lvl1pPr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2200" smtClean="0">
                <a:solidFill>
                  <a:prstClr val="white"/>
                </a:solidFill>
                <a:latin typeface="Arial Narrow" pitchFamily="34" charset="0"/>
              </a:rPr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913764" y="1139587"/>
            <a:ext cx="7230236" cy="5143517"/>
          </a:xfrm>
          <a:prstGeom prst="rect">
            <a:avLst/>
          </a:prstGeom>
        </p:spPr>
        <p:txBody>
          <a:bodyPr lIns="127908" tIns="63959" rIns="127908" bIns="63959" anchor="b"/>
          <a:lstStyle>
            <a:lvl1pPr marL="0" indent="0">
              <a:buNone/>
              <a:defRPr sz="1800" b="0"/>
            </a:lvl1pPr>
            <a:lvl2pPr marL="639541" indent="0">
              <a:buNone/>
              <a:defRPr sz="2500"/>
            </a:lvl2pPr>
            <a:lvl3pPr marL="1279082" indent="0">
              <a:buNone/>
              <a:defRPr sz="2200"/>
            </a:lvl3pPr>
            <a:lvl4pPr marL="1918624" indent="0">
              <a:buNone/>
              <a:defRPr sz="2000"/>
            </a:lvl4pPr>
            <a:lvl5pPr marL="2558165" indent="0">
              <a:buNone/>
              <a:defRPr sz="2000"/>
            </a:lvl5pPr>
            <a:lvl6pPr marL="3197711" indent="0">
              <a:buNone/>
              <a:defRPr sz="2000"/>
            </a:lvl6pPr>
            <a:lvl7pPr marL="3837256" indent="0">
              <a:buNone/>
              <a:defRPr sz="2000"/>
            </a:lvl7pPr>
            <a:lvl8pPr marL="4476797" indent="0">
              <a:buNone/>
              <a:defRPr sz="2000"/>
            </a:lvl8pPr>
            <a:lvl9pPr marL="5116341" indent="0">
              <a:buNone/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9145605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84315" y="0"/>
            <a:ext cx="9732546" cy="1073020"/>
          </a:xfrm>
          <a:prstGeom prst="rect">
            <a:avLst/>
          </a:prstGeom>
        </p:spPr>
        <p:txBody>
          <a:bodyPr lIns="91361" tIns="45681" rIns="91361" bIns="45681" anchor="b"/>
          <a:lstStyle>
            <a:lvl1pPr>
              <a:defRPr lang="ru-RU" sz="2200"/>
            </a:lvl1pPr>
          </a:lstStyle>
          <a:p>
            <a:pPr lvl="0"/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79852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325336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" y="1068309"/>
            <a:ext cx="9144000" cy="5232903"/>
          </a:xfrm>
          <a:prstGeom prst="rect">
            <a:avLst/>
          </a:prstGeom>
        </p:spPr>
        <p:txBody>
          <a:bodyPr lIns="127908" tIns="63959" rIns="127908" bIns="63959"/>
          <a:lstStyle>
            <a:lvl1pPr marL="0" indent="0">
              <a:buNone/>
              <a:defRPr sz="4500"/>
            </a:lvl1pPr>
            <a:lvl2pPr marL="639541" indent="0">
              <a:buNone/>
              <a:defRPr sz="3900"/>
            </a:lvl2pPr>
            <a:lvl3pPr marL="1279082" indent="0">
              <a:buNone/>
              <a:defRPr sz="3400"/>
            </a:lvl3pPr>
            <a:lvl4pPr marL="1918624" indent="0">
              <a:buNone/>
              <a:defRPr sz="2800"/>
            </a:lvl4pPr>
            <a:lvl5pPr marL="2558165" indent="0">
              <a:buNone/>
              <a:defRPr sz="2800"/>
            </a:lvl5pPr>
            <a:lvl6pPr marL="3197711" indent="0">
              <a:buNone/>
              <a:defRPr sz="2800"/>
            </a:lvl6pPr>
            <a:lvl7pPr marL="3837256" indent="0">
              <a:buNone/>
              <a:defRPr sz="2800"/>
            </a:lvl7pPr>
            <a:lvl8pPr marL="4476797" indent="0">
              <a:buNone/>
              <a:defRPr sz="2800"/>
            </a:lvl8pPr>
            <a:lvl9pPr marL="5116341" indent="0">
              <a:buNone/>
              <a:defRPr sz="2800"/>
            </a:lvl9pPr>
          </a:lstStyle>
          <a:p>
            <a:pPr lvl="0"/>
            <a:endParaRPr lang="ru-RU" noProof="0" dirty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16187" y="7514276"/>
            <a:ext cx="7090117" cy="1126807"/>
          </a:xfrm>
          <a:prstGeom prst="rect">
            <a:avLst/>
          </a:prstGeom>
        </p:spPr>
        <p:txBody>
          <a:bodyPr lIns="127908" tIns="63959" rIns="127908" bIns="63959"/>
          <a:lstStyle>
            <a:lvl1pPr marL="0" indent="0">
              <a:buNone/>
              <a:defRPr sz="2000"/>
            </a:lvl1pPr>
            <a:lvl2pPr marL="639541" indent="0">
              <a:buNone/>
              <a:defRPr sz="1700"/>
            </a:lvl2pPr>
            <a:lvl3pPr marL="1279082" indent="0">
              <a:buNone/>
              <a:defRPr sz="1400"/>
            </a:lvl3pPr>
            <a:lvl4pPr marL="1918624" indent="0">
              <a:buNone/>
              <a:defRPr sz="1300"/>
            </a:lvl4pPr>
            <a:lvl5pPr marL="2558165" indent="0">
              <a:buNone/>
              <a:defRPr sz="1300"/>
            </a:lvl5pPr>
            <a:lvl6pPr marL="3197711" indent="0">
              <a:buNone/>
              <a:defRPr sz="1300"/>
            </a:lvl6pPr>
            <a:lvl7pPr marL="3837256" indent="0">
              <a:buNone/>
              <a:defRPr sz="1300"/>
            </a:lvl7pPr>
            <a:lvl8pPr marL="4476797" indent="0">
              <a:buNone/>
              <a:defRPr sz="1300"/>
            </a:lvl8pPr>
            <a:lvl9pPr marL="5116341" indent="0">
              <a:buNone/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8700660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GTT 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291186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TT 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483223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GTT 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2132856"/>
            <a:ext cx="6550496" cy="1470025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3886200"/>
            <a:ext cx="6552728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  <a:latin typeface="Arial Narrow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985033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28553" y="0"/>
            <a:ext cx="7215447" cy="1080655"/>
          </a:xfrm>
          <a:prstGeom prst="rect">
            <a:avLst/>
          </a:prstGeom>
        </p:spPr>
        <p:txBody>
          <a:bodyPr anchor="b"/>
          <a:lstStyle>
            <a:lvl1pPr>
              <a:defRPr sz="2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64049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4972" y="0"/>
            <a:ext cx="7209029" cy="1078302"/>
          </a:xfrm>
          <a:prstGeom prst="rect">
            <a:avLst/>
          </a:prstGeom>
        </p:spPr>
        <p:txBody>
          <a:bodyPr lIns="91361" tIns="45681" rIns="91361" bIns="45681" anchor="b"/>
          <a:lstStyle>
            <a:lvl1pPr>
              <a:defRPr sz="2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247137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49741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204788" y="6362700"/>
            <a:ext cx="1487487" cy="476250"/>
          </a:xfrm>
          <a:prstGeom prst="rect">
            <a:avLst/>
          </a:prstGeom>
        </p:spPr>
        <p:txBody>
          <a:bodyPr lIns="91341" tIns="45675" rIns="91341" bIns="45675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fld id="{CA41C0FA-816F-40E2-B48F-0C79A01B36A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xfrm>
            <a:off x="2144713" y="6362700"/>
            <a:ext cx="6769100" cy="476250"/>
          </a:xfrm>
          <a:prstGeom prst="rect">
            <a:avLst/>
          </a:prstGeom>
        </p:spPr>
        <p:txBody>
          <a:bodyPr lIns="91341" tIns="45675" rIns="91341" bIns="45675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73998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5"/>
          <p:cNvSpPr>
            <a:spLocks noChangeArrowheads="1"/>
          </p:cNvSpPr>
          <p:nvPr userDrawn="1"/>
        </p:nvSpPr>
        <p:spPr bwMode="auto">
          <a:xfrm>
            <a:off x="432289" y="0"/>
            <a:ext cx="8710246" cy="6540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schemeClr val="tx1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072631">
              <a:defRPr/>
            </a:pPr>
            <a:endParaRPr lang="ru-RU" sz="1300">
              <a:solidFill>
                <a:prstClr val="white"/>
              </a:solidFill>
              <a:cs typeface="Arial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89" y="1"/>
            <a:ext cx="8710246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0"/>
          <p:cNvSpPr/>
          <p:nvPr userDrawn="1"/>
        </p:nvSpPr>
        <p:spPr>
          <a:xfrm>
            <a:off x="432289" y="6276975"/>
            <a:ext cx="42496" cy="3889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72631">
              <a:defRPr/>
            </a:pPr>
            <a:endParaRPr lang="ru-RU" sz="1300">
              <a:solidFill>
                <a:prstClr val="white"/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6034088"/>
            <a:ext cx="119428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Заголовок 1"/>
          <p:cNvSpPr>
            <a:spLocks noGrp="1"/>
          </p:cNvSpPr>
          <p:nvPr>
            <p:ph type="title"/>
          </p:nvPr>
        </p:nvSpPr>
        <p:spPr>
          <a:xfrm>
            <a:off x="583223" y="288882"/>
            <a:ext cx="8418635" cy="25559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6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23447" y="6313489"/>
            <a:ext cx="430823" cy="295275"/>
          </a:xfrm>
          <a:prstGeom prst="rect">
            <a:avLst/>
          </a:prstGeom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2A3A6B-CFA2-4F41-8195-1D76A33E20A7}" type="slidenum">
              <a:rPr lang="ru-RU">
                <a:solidFill>
                  <a:srgbClr val="4F81BD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4F81BD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7299897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4972" y="0"/>
            <a:ext cx="7209029" cy="1078302"/>
          </a:xfrm>
          <a:prstGeom prst="rect">
            <a:avLst/>
          </a:prstGeom>
        </p:spPr>
        <p:txBody>
          <a:bodyPr lIns="91361" tIns="45681" rIns="91361" bIns="45681" anchor="b"/>
          <a:lstStyle>
            <a:lvl1pPr>
              <a:defRPr sz="2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27585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82541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5"/>
          <p:cNvSpPr>
            <a:spLocks noChangeArrowheads="1"/>
          </p:cNvSpPr>
          <p:nvPr userDrawn="1"/>
        </p:nvSpPr>
        <p:spPr bwMode="auto">
          <a:xfrm>
            <a:off x="432289" y="0"/>
            <a:ext cx="8710246" cy="6540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schemeClr val="tx1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072631">
              <a:defRPr/>
            </a:pPr>
            <a:endParaRPr lang="ru-RU" sz="1300">
              <a:solidFill>
                <a:prstClr val="white"/>
              </a:solidFill>
              <a:cs typeface="Arial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89" y="1"/>
            <a:ext cx="8710246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0"/>
          <p:cNvSpPr/>
          <p:nvPr userDrawn="1"/>
        </p:nvSpPr>
        <p:spPr>
          <a:xfrm>
            <a:off x="432289" y="6276975"/>
            <a:ext cx="42496" cy="3889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72631">
              <a:defRPr/>
            </a:pPr>
            <a:endParaRPr lang="ru-RU" sz="1300">
              <a:solidFill>
                <a:prstClr val="white"/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6034088"/>
            <a:ext cx="119428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Заголовок 1"/>
          <p:cNvSpPr>
            <a:spLocks noGrp="1"/>
          </p:cNvSpPr>
          <p:nvPr>
            <p:ph type="title"/>
          </p:nvPr>
        </p:nvSpPr>
        <p:spPr>
          <a:xfrm>
            <a:off x="583223" y="288882"/>
            <a:ext cx="8418635" cy="25559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6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23447" y="6313489"/>
            <a:ext cx="430823" cy="295275"/>
          </a:xfrm>
          <a:prstGeom prst="rect">
            <a:avLst/>
          </a:prstGeom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2A3A6B-CFA2-4F41-8195-1D76A33E20A7}" type="slidenum">
              <a:rPr lang="ru-RU">
                <a:solidFill>
                  <a:srgbClr val="4F81BD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4F81BD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7872296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GTT 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2132856"/>
            <a:ext cx="6550496" cy="1470025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3886200"/>
            <a:ext cx="6552728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  <a:latin typeface="Arial Narrow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95202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4972" y="0"/>
            <a:ext cx="7209029" cy="1078302"/>
          </a:xfrm>
          <a:prstGeom prst="rect">
            <a:avLst/>
          </a:prstGeom>
        </p:spPr>
        <p:txBody>
          <a:bodyPr lIns="91361" tIns="45681" rIns="91361" bIns="45681" anchor="b"/>
          <a:lstStyle>
            <a:lvl1pPr>
              <a:defRPr sz="2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84421328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391659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5"/>
          <p:cNvSpPr>
            <a:spLocks noChangeArrowheads="1"/>
          </p:cNvSpPr>
          <p:nvPr userDrawn="1"/>
        </p:nvSpPr>
        <p:spPr bwMode="auto">
          <a:xfrm>
            <a:off x="432289" y="0"/>
            <a:ext cx="8710246" cy="6540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schemeClr val="tx1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072631">
              <a:defRPr/>
            </a:pPr>
            <a:endParaRPr lang="ru-RU" sz="1300">
              <a:solidFill>
                <a:prstClr val="white"/>
              </a:solidFill>
              <a:cs typeface="Arial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89" y="1"/>
            <a:ext cx="8710246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0"/>
          <p:cNvSpPr/>
          <p:nvPr userDrawn="1"/>
        </p:nvSpPr>
        <p:spPr>
          <a:xfrm>
            <a:off x="432289" y="6276975"/>
            <a:ext cx="42496" cy="3889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72631">
              <a:defRPr/>
            </a:pPr>
            <a:endParaRPr lang="ru-RU" sz="1300">
              <a:solidFill>
                <a:prstClr val="white"/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6034088"/>
            <a:ext cx="119428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Заголовок 1"/>
          <p:cNvSpPr>
            <a:spLocks noGrp="1"/>
          </p:cNvSpPr>
          <p:nvPr>
            <p:ph type="title"/>
          </p:nvPr>
        </p:nvSpPr>
        <p:spPr>
          <a:xfrm>
            <a:off x="583223" y="288882"/>
            <a:ext cx="8418635" cy="25559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6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23447" y="6313489"/>
            <a:ext cx="430823" cy="295275"/>
          </a:xfrm>
          <a:prstGeom prst="rect">
            <a:avLst/>
          </a:prstGeom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2A3A6B-CFA2-4F41-8195-1D76A33E20A7}" type="slidenum">
              <a:rPr lang="ru-RU">
                <a:solidFill>
                  <a:srgbClr val="4F81BD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4F81BD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0578748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GTT 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2132856"/>
            <a:ext cx="6550496" cy="1470025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3886200"/>
            <a:ext cx="6552728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  <a:latin typeface="Arial Narrow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9891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4972" y="0"/>
            <a:ext cx="7209029" cy="1078302"/>
          </a:xfrm>
          <a:prstGeom prst="rect">
            <a:avLst/>
          </a:prstGeom>
        </p:spPr>
        <p:txBody>
          <a:bodyPr lIns="91361" tIns="45681" rIns="91361" bIns="45681" anchor="b"/>
          <a:lstStyle>
            <a:lvl1pPr>
              <a:defRPr sz="2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410199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D5771B-C8AC-46C0-B8B2-9E67B7E49D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710212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566128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5"/>
          <p:cNvSpPr>
            <a:spLocks noChangeArrowheads="1"/>
          </p:cNvSpPr>
          <p:nvPr userDrawn="1"/>
        </p:nvSpPr>
        <p:spPr bwMode="auto">
          <a:xfrm>
            <a:off x="432289" y="0"/>
            <a:ext cx="8710246" cy="6540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schemeClr val="tx1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072631">
              <a:defRPr/>
            </a:pPr>
            <a:endParaRPr lang="ru-RU" sz="1300">
              <a:solidFill>
                <a:prstClr val="white"/>
              </a:solidFill>
              <a:cs typeface="Arial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89" y="1"/>
            <a:ext cx="8710246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0"/>
          <p:cNvSpPr/>
          <p:nvPr userDrawn="1"/>
        </p:nvSpPr>
        <p:spPr>
          <a:xfrm>
            <a:off x="432289" y="6276975"/>
            <a:ext cx="42496" cy="3889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72631">
              <a:defRPr/>
            </a:pPr>
            <a:endParaRPr lang="ru-RU" sz="1300">
              <a:solidFill>
                <a:prstClr val="white"/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6034088"/>
            <a:ext cx="119428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Заголовок 1"/>
          <p:cNvSpPr>
            <a:spLocks noGrp="1"/>
          </p:cNvSpPr>
          <p:nvPr>
            <p:ph type="title"/>
          </p:nvPr>
        </p:nvSpPr>
        <p:spPr>
          <a:xfrm>
            <a:off x="583223" y="288882"/>
            <a:ext cx="8418635" cy="25559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6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23447" y="6313489"/>
            <a:ext cx="430823" cy="295275"/>
          </a:xfrm>
          <a:prstGeom prst="rect">
            <a:avLst/>
          </a:prstGeom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2A3A6B-CFA2-4F41-8195-1D76A33E20A7}" type="slidenum">
              <a:rPr lang="ru-RU">
                <a:solidFill>
                  <a:srgbClr val="4F81BD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4F81BD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38348759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GTT 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2132856"/>
            <a:ext cx="6550496" cy="1470025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3886200"/>
            <a:ext cx="6552728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  <a:latin typeface="Arial Narrow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324829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4972" y="0"/>
            <a:ext cx="7209029" cy="1078302"/>
          </a:xfrm>
          <a:prstGeom prst="rect">
            <a:avLst/>
          </a:prstGeom>
        </p:spPr>
        <p:txBody>
          <a:bodyPr lIns="91361" tIns="45681" rIns="91361" bIns="45681" anchor="b"/>
          <a:lstStyle>
            <a:lvl1pPr>
              <a:defRPr sz="2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5107326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22740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5"/>
          <p:cNvSpPr>
            <a:spLocks noChangeArrowheads="1"/>
          </p:cNvSpPr>
          <p:nvPr userDrawn="1"/>
        </p:nvSpPr>
        <p:spPr bwMode="auto">
          <a:xfrm>
            <a:off x="432289" y="0"/>
            <a:ext cx="8710246" cy="6540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schemeClr val="tx1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072631">
              <a:defRPr/>
            </a:pPr>
            <a:endParaRPr lang="ru-RU" sz="1300">
              <a:solidFill>
                <a:prstClr val="white"/>
              </a:solidFill>
              <a:cs typeface="Arial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89" y="1"/>
            <a:ext cx="8710246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0"/>
          <p:cNvSpPr/>
          <p:nvPr userDrawn="1"/>
        </p:nvSpPr>
        <p:spPr>
          <a:xfrm>
            <a:off x="432289" y="6276975"/>
            <a:ext cx="42496" cy="3889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72631">
              <a:defRPr/>
            </a:pPr>
            <a:endParaRPr lang="ru-RU" sz="1300">
              <a:solidFill>
                <a:prstClr val="white"/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6034088"/>
            <a:ext cx="119428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Заголовок 1"/>
          <p:cNvSpPr>
            <a:spLocks noGrp="1"/>
          </p:cNvSpPr>
          <p:nvPr>
            <p:ph type="title"/>
          </p:nvPr>
        </p:nvSpPr>
        <p:spPr>
          <a:xfrm>
            <a:off x="583223" y="288882"/>
            <a:ext cx="8418635" cy="25559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6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23447" y="6313489"/>
            <a:ext cx="430823" cy="295275"/>
          </a:xfrm>
          <a:prstGeom prst="rect">
            <a:avLst/>
          </a:prstGeom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2A3A6B-CFA2-4F41-8195-1D76A33E20A7}" type="slidenum">
              <a:rPr lang="ru-RU">
                <a:solidFill>
                  <a:srgbClr val="4F81BD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4F81BD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2616877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GTT 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2132856"/>
            <a:ext cx="6550496" cy="1470025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3886200"/>
            <a:ext cx="6552728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  <a:latin typeface="Arial Narrow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67827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4972" y="0"/>
            <a:ext cx="7209029" cy="1078302"/>
          </a:xfrm>
          <a:prstGeom prst="rect">
            <a:avLst/>
          </a:prstGeom>
        </p:spPr>
        <p:txBody>
          <a:bodyPr lIns="91361" tIns="45681" rIns="91361" bIns="45681" anchor="b"/>
          <a:lstStyle>
            <a:lvl1pPr>
              <a:defRPr sz="2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3243040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39381726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5"/>
          <p:cNvSpPr>
            <a:spLocks noChangeArrowheads="1"/>
          </p:cNvSpPr>
          <p:nvPr userDrawn="1"/>
        </p:nvSpPr>
        <p:spPr bwMode="auto">
          <a:xfrm>
            <a:off x="432289" y="0"/>
            <a:ext cx="8710246" cy="6540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schemeClr val="tx1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072631">
              <a:defRPr/>
            </a:pPr>
            <a:endParaRPr lang="ru-RU" sz="1300">
              <a:solidFill>
                <a:prstClr val="white"/>
              </a:solidFill>
              <a:cs typeface="Arial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89" y="1"/>
            <a:ext cx="8710246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0"/>
          <p:cNvSpPr/>
          <p:nvPr userDrawn="1"/>
        </p:nvSpPr>
        <p:spPr>
          <a:xfrm>
            <a:off x="432289" y="6276975"/>
            <a:ext cx="42496" cy="3889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72631">
              <a:defRPr/>
            </a:pPr>
            <a:endParaRPr lang="ru-RU" sz="1300">
              <a:solidFill>
                <a:prstClr val="white"/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6034088"/>
            <a:ext cx="119428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Заголовок 1"/>
          <p:cNvSpPr>
            <a:spLocks noGrp="1"/>
          </p:cNvSpPr>
          <p:nvPr>
            <p:ph type="title"/>
          </p:nvPr>
        </p:nvSpPr>
        <p:spPr>
          <a:xfrm>
            <a:off x="583223" y="288882"/>
            <a:ext cx="8418635" cy="25559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6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23447" y="6313489"/>
            <a:ext cx="430823" cy="295275"/>
          </a:xfrm>
          <a:prstGeom prst="rect">
            <a:avLst/>
          </a:prstGeom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2A3A6B-CFA2-4F41-8195-1D76A33E20A7}" type="slidenum">
              <a:rPr lang="ru-RU">
                <a:solidFill>
                  <a:srgbClr val="4F81BD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4F81BD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2680842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4979" y="8"/>
            <a:ext cx="7209029" cy="1078303"/>
          </a:xfrm>
          <a:prstGeom prst="rect">
            <a:avLst/>
          </a:prstGeom>
        </p:spPr>
        <p:txBody>
          <a:bodyPr lIns="91361" tIns="45681" rIns="91361" bIns="45681" anchor="b"/>
          <a:lstStyle>
            <a:lvl1pPr>
              <a:defRPr sz="2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67105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GTT 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2132856"/>
            <a:ext cx="6550496" cy="1470025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3886200"/>
            <a:ext cx="6552728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  <a:latin typeface="Arial Narrow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269665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4972" y="0"/>
            <a:ext cx="7209029" cy="1078302"/>
          </a:xfrm>
          <a:prstGeom prst="rect">
            <a:avLst/>
          </a:prstGeom>
        </p:spPr>
        <p:txBody>
          <a:bodyPr lIns="91361" tIns="45681" rIns="91361" bIns="45681" anchor="b"/>
          <a:lstStyle>
            <a:lvl1pPr>
              <a:defRPr sz="2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7163321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0388344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5"/>
          <p:cNvSpPr>
            <a:spLocks noChangeArrowheads="1"/>
          </p:cNvSpPr>
          <p:nvPr userDrawn="1"/>
        </p:nvSpPr>
        <p:spPr bwMode="auto">
          <a:xfrm>
            <a:off x="432289" y="0"/>
            <a:ext cx="8710246" cy="6540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schemeClr val="tx1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072631">
              <a:defRPr/>
            </a:pPr>
            <a:endParaRPr lang="ru-RU" sz="1300">
              <a:solidFill>
                <a:prstClr val="white"/>
              </a:solidFill>
              <a:cs typeface="Arial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89" y="1"/>
            <a:ext cx="8710246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0"/>
          <p:cNvSpPr/>
          <p:nvPr userDrawn="1"/>
        </p:nvSpPr>
        <p:spPr>
          <a:xfrm>
            <a:off x="432289" y="6276975"/>
            <a:ext cx="42496" cy="3889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72631">
              <a:defRPr/>
            </a:pPr>
            <a:endParaRPr lang="ru-RU" sz="1300">
              <a:solidFill>
                <a:prstClr val="white"/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6034088"/>
            <a:ext cx="119428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Заголовок 1"/>
          <p:cNvSpPr>
            <a:spLocks noGrp="1"/>
          </p:cNvSpPr>
          <p:nvPr>
            <p:ph type="title"/>
          </p:nvPr>
        </p:nvSpPr>
        <p:spPr>
          <a:xfrm>
            <a:off x="583223" y="288882"/>
            <a:ext cx="8418635" cy="25559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6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23447" y="6313489"/>
            <a:ext cx="430823" cy="295275"/>
          </a:xfrm>
          <a:prstGeom prst="rect">
            <a:avLst/>
          </a:prstGeom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2A3A6B-CFA2-4F41-8195-1D76A33E20A7}" type="slidenum">
              <a:rPr lang="ru-RU">
                <a:solidFill>
                  <a:srgbClr val="4F81BD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4F81BD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7840750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GTT 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2132856"/>
            <a:ext cx="6550496" cy="1470025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3886200"/>
            <a:ext cx="6552728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  <a:latin typeface="Arial Narrow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07139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4972" y="0"/>
            <a:ext cx="7209029" cy="1078302"/>
          </a:xfrm>
          <a:prstGeom prst="rect">
            <a:avLst/>
          </a:prstGeom>
        </p:spPr>
        <p:txBody>
          <a:bodyPr lIns="91361" tIns="45681" rIns="91361" bIns="45681" anchor="b"/>
          <a:lstStyle>
            <a:lvl1pPr>
              <a:defRPr sz="2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580443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5985454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557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5"/>
          <p:cNvSpPr>
            <a:spLocks noChangeArrowheads="1"/>
          </p:cNvSpPr>
          <p:nvPr userDrawn="1"/>
        </p:nvSpPr>
        <p:spPr bwMode="auto">
          <a:xfrm>
            <a:off x="432289" y="0"/>
            <a:ext cx="8710246" cy="65405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25400" algn="ctr" rotWithShape="0">
              <a:schemeClr val="tx1">
                <a:alpha val="50000"/>
              </a:schemeClr>
            </a:outerShdw>
          </a:effectLst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defTabSz="1072631">
              <a:defRPr/>
            </a:pPr>
            <a:endParaRPr lang="ru-RU" sz="1300">
              <a:solidFill>
                <a:prstClr val="white"/>
              </a:solidFill>
              <a:cs typeface="Arial" charset="0"/>
            </a:endParaRPr>
          </a:p>
        </p:txBody>
      </p:sp>
      <p:pic>
        <p:nvPicPr>
          <p:cNvPr id="5" name="Picture 9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2289" y="1"/>
            <a:ext cx="8710246" cy="16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10"/>
          <p:cNvSpPr/>
          <p:nvPr userDrawn="1"/>
        </p:nvSpPr>
        <p:spPr>
          <a:xfrm>
            <a:off x="432289" y="6276975"/>
            <a:ext cx="42496" cy="38893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72631">
              <a:defRPr/>
            </a:pPr>
            <a:endParaRPr lang="ru-RU" sz="1300">
              <a:solidFill>
                <a:prstClr val="white"/>
              </a:solidFill>
            </a:endParaRPr>
          </a:p>
        </p:txBody>
      </p:sp>
      <p:pic>
        <p:nvPicPr>
          <p:cNvPr id="7" name="Picture 4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48600" y="6034088"/>
            <a:ext cx="1194289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Заголовок 1"/>
          <p:cNvSpPr>
            <a:spLocks noGrp="1"/>
          </p:cNvSpPr>
          <p:nvPr>
            <p:ph type="title"/>
          </p:nvPr>
        </p:nvSpPr>
        <p:spPr>
          <a:xfrm>
            <a:off x="583223" y="288882"/>
            <a:ext cx="8418635" cy="255592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l">
              <a:defRPr sz="16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23447" y="6313489"/>
            <a:ext cx="430823" cy="295275"/>
          </a:xfrm>
          <a:prstGeom prst="rect">
            <a:avLst/>
          </a:prstGeom>
        </p:spPr>
        <p:txBody>
          <a:bodyPr vert="horz" wrap="square" lIns="0" tIns="0" rIns="0" bIns="0" numCol="1" anchor="ctr" anchorCtr="1" compatLnSpc="1">
            <a:prstTxWarp prst="textNoShape">
              <a:avLst/>
            </a:prstTxWarp>
          </a:bodyPr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52A3A6B-CFA2-4F41-8195-1D76A33E20A7}" type="slidenum">
              <a:rPr lang="ru-RU">
                <a:solidFill>
                  <a:srgbClr val="4F81BD"/>
                </a:solidFill>
                <a:latin typeface="Arial" charset="0"/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4F81BD"/>
              </a:solidFill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41187"/>
      </p:ext>
    </p:extLst>
  </p:cSld>
  <p:clrMapOvr>
    <a:masterClrMapping/>
  </p:clrMapOvr>
  <p:transition xmlns:p14="http://schemas.microsoft.com/office/powerpoint/2010/main" spd="med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GTT 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2132856"/>
            <a:ext cx="6550496" cy="1470025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3886200"/>
            <a:ext cx="6552728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  <a:latin typeface="Arial Narrow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30972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/>
          <a:lstStyle/>
          <a:p>
            <a:fld id="{9192A5D6-038E-455E-8C75-5456A071F4D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2919035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079500"/>
            <a:ext cx="4495800" cy="152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9500"/>
            <a:ext cx="4495800" cy="152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26082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26082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GTT 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4698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000" y="0"/>
            <a:ext cx="6985000" cy="1009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0" y="1079500"/>
            <a:ext cx="4495800" cy="1528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9500"/>
            <a:ext cx="4495800" cy="1528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0" y="1079500"/>
            <a:ext cx="4495800" cy="152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9500"/>
            <a:ext cx="4495800" cy="1528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8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4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GTT 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905144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0"/>
            <a:ext cx="2286000" cy="26082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0" y="0"/>
            <a:ext cx="6705600" cy="26082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5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59000" y="0"/>
            <a:ext cx="6985000" cy="10096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0" y="1079500"/>
            <a:ext cx="4495800" cy="1528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079500"/>
            <a:ext cx="4495800" cy="15287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1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6" name="Rectangle 12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GTT 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79712" y="2132856"/>
            <a:ext cx="6550496" cy="1470025"/>
          </a:xfrm>
          <a:prstGeom prst="rect">
            <a:avLst/>
          </a:prstGeom>
        </p:spPr>
        <p:txBody>
          <a:bodyPr/>
          <a:lstStyle>
            <a:lvl1pPr algn="l">
              <a:defRPr sz="2800">
                <a:solidFill>
                  <a:schemeClr val="bg1"/>
                </a:solidFill>
                <a:latin typeface="Arial Narrow" pitchFamily="34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07704" y="3886200"/>
            <a:ext cx="6552728" cy="1752600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 b="0">
                <a:solidFill>
                  <a:schemeClr val="bg1"/>
                </a:solidFill>
                <a:latin typeface="Arial Narrow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77022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928553" y="0"/>
            <a:ext cx="7215447" cy="1080655"/>
          </a:xfrm>
          <a:prstGeom prst="rect">
            <a:avLst/>
          </a:prstGeom>
        </p:spPr>
        <p:txBody>
          <a:bodyPr anchor="b"/>
          <a:lstStyle>
            <a:lvl1pPr>
              <a:defRPr sz="2200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236563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Relationship Id="rId7" Type="http://schemas.openxmlformats.org/officeDocument/2006/relationships/image" Target="../media/image1.emf"/><Relationship Id="rId8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9.xml"/><Relationship Id="rId4" Type="http://schemas.openxmlformats.org/officeDocument/2006/relationships/slideLayout" Target="../slideLayouts/slideLayout40.xml"/><Relationship Id="rId5" Type="http://schemas.openxmlformats.org/officeDocument/2006/relationships/theme" Target="../theme/theme10.xml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37.xml"/><Relationship Id="rId2" Type="http://schemas.openxmlformats.org/officeDocument/2006/relationships/slideLayout" Target="../slideLayouts/slideLayout38.xml"/></Relationships>
</file>

<file path=ppt/slideMasters/_rels/slideMaster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3.xml"/><Relationship Id="rId4" Type="http://schemas.openxmlformats.org/officeDocument/2006/relationships/slideLayout" Target="../slideLayouts/slideLayout44.xml"/><Relationship Id="rId5" Type="http://schemas.openxmlformats.org/officeDocument/2006/relationships/theme" Target="../theme/theme11.xml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41.xml"/><Relationship Id="rId2" Type="http://schemas.openxmlformats.org/officeDocument/2006/relationships/slideLayout" Target="../slideLayouts/slideLayout42.xml"/></Relationships>
</file>

<file path=ppt/slideMasters/_rels/slideMaster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8.xml"/><Relationship Id="rId5" Type="http://schemas.openxmlformats.org/officeDocument/2006/relationships/theme" Target="../theme/theme12.xml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6.xml"/></Relationships>
</file>

<file path=ppt/slideMasters/_rels/slideMaster1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9.xml"/><Relationship Id="rId12" Type="http://schemas.openxmlformats.org/officeDocument/2006/relationships/slideLayout" Target="../slideLayouts/slideLayout60.xml"/><Relationship Id="rId13" Type="http://schemas.openxmlformats.org/officeDocument/2006/relationships/theme" Target="../theme/theme13.xml"/><Relationship Id="rId14" Type="http://schemas.openxmlformats.org/officeDocument/2006/relationships/image" Target="../media/image8.wmf"/><Relationship Id="rId1" Type="http://schemas.openxmlformats.org/officeDocument/2006/relationships/slideLayout" Target="../slideLayouts/slideLayout49.xml"/><Relationship Id="rId2" Type="http://schemas.openxmlformats.org/officeDocument/2006/relationships/slideLayout" Target="../slideLayouts/slideLayout50.xml"/><Relationship Id="rId3" Type="http://schemas.openxmlformats.org/officeDocument/2006/relationships/slideLayout" Target="../slideLayouts/slideLayout51.xml"/><Relationship Id="rId4" Type="http://schemas.openxmlformats.org/officeDocument/2006/relationships/slideLayout" Target="../slideLayouts/slideLayout52.xml"/><Relationship Id="rId5" Type="http://schemas.openxmlformats.org/officeDocument/2006/relationships/slideLayout" Target="../slideLayouts/slideLayout53.xml"/><Relationship Id="rId6" Type="http://schemas.openxmlformats.org/officeDocument/2006/relationships/slideLayout" Target="../slideLayouts/slideLayout54.xml"/><Relationship Id="rId7" Type="http://schemas.openxmlformats.org/officeDocument/2006/relationships/slideLayout" Target="../slideLayouts/slideLayout55.xml"/><Relationship Id="rId8" Type="http://schemas.openxmlformats.org/officeDocument/2006/relationships/slideLayout" Target="../slideLayouts/slideLayout56.xml"/><Relationship Id="rId9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58.xml"/></Relationships>
</file>

<file path=ppt/slideMasters/_rels/slideMaster1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2.xml"/><Relationship Id="rId13" Type="http://schemas.openxmlformats.org/officeDocument/2006/relationships/theme" Target="../theme/theme14.xml"/><Relationship Id="rId14" Type="http://schemas.openxmlformats.org/officeDocument/2006/relationships/image" Target="../media/image8.wmf"/><Relationship Id="rId1" Type="http://schemas.openxmlformats.org/officeDocument/2006/relationships/slideLayout" Target="../slideLayouts/slideLayout61.xml"/><Relationship Id="rId2" Type="http://schemas.openxmlformats.org/officeDocument/2006/relationships/slideLayout" Target="../slideLayouts/slideLayout62.xml"/><Relationship Id="rId3" Type="http://schemas.openxmlformats.org/officeDocument/2006/relationships/slideLayout" Target="../slideLayouts/slideLayout63.xml"/><Relationship Id="rId4" Type="http://schemas.openxmlformats.org/officeDocument/2006/relationships/slideLayout" Target="../slideLayouts/slideLayout64.xml"/><Relationship Id="rId5" Type="http://schemas.openxmlformats.org/officeDocument/2006/relationships/slideLayout" Target="../slideLayouts/slideLayout65.xml"/><Relationship Id="rId6" Type="http://schemas.openxmlformats.org/officeDocument/2006/relationships/slideLayout" Target="../slideLayouts/slideLayout66.xml"/><Relationship Id="rId7" Type="http://schemas.openxmlformats.org/officeDocument/2006/relationships/slideLayout" Target="../slideLayouts/slideLayout67.xml"/><Relationship Id="rId8" Type="http://schemas.openxmlformats.org/officeDocument/2006/relationships/slideLayout" Target="../slideLayouts/slideLayout68.xml"/><Relationship Id="rId9" Type="http://schemas.openxmlformats.org/officeDocument/2006/relationships/slideLayout" Target="../slideLayouts/slideLayout69.xml"/><Relationship Id="rId10" Type="http://schemas.openxmlformats.org/officeDocument/2006/relationships/slideLayout" Target="../slideLayouts/slideLayout70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4" Type="http://schemas.openxmlformats.org/officeDocument/2006/relationships/slideLayout" Target="../slideLayouts/slideLayout9.xml"/><Relationship Id="rId5" Type="http://schemas.openxmlformats.org/officeDocument/2006/relationships/theme" Target="../theme/theme2.xml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6.xml"/><Relationship Id="rId2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5" Type="http://schemas.openxmlformats.org/officeDocument/2006/relationships/theme" Target="../theme/theme3.xml"/><Relationship Id="rId6" Type="http://schemas.openxmlformats.org/officeDocument/2006/relationships/image" Target="../media/image3.png"/><Relationship Id="rId1" Type="http://schemas.openxmlformats.org/officeDocument/2006/relationships/slideLayout" Target="../slideLayouts/slideLayout10.xml"/><Relationship Id="rId2" Type="http://schemas.openxmlformats.org/officeDocument/2006/relationships/slideLayout" Target="../slideLayouts/slideLayout11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theme" Target="../theme/theme4.xml"/><Relationship Id="rId6" Type="http://schemas.openxmlformats.org/officeDocument/2006/relationships/image" Target="../media/image4.jpeg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4" Type="http://schemas.openxmlformats.org/officeDocument/2006/relationships/theme" Target="../theme/theme5.xml"/><Relationship Id="rId5" Type="http://schemas.openxmlformats.org/officeDocument/2006/relationships/image" Target="../media/image2.png"/><Relationship Id="rId1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9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4.xml"/><Relationship Id="rId5" Type="http://schemas.openxmlformats.org/officeDocument/2006/relationships/theme" Target="../theme/theme6.xml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21.xml"/><Relationship Id="rId2" Type="http://schemas.openxmlformats.org/officeDocument/2006/relationships/slideLayout" Target="../slideLayouts/slideLayout22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8.xml"/><Relationship Id="rId5" Type="http://schemas.openxmlformats.org/officeDocument/2006/relationships/theme" Target="../theme/theme7.xml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6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4" Type="http://schemas.openxmlformats.org/officeDocument/2006/relationships/slideLayout" Target="../slideLayouts/slideLayout32.xml"/><Relationship Id="rId5" Type="http://schemas.openxmlformats.org/officeDocument/2006/relationships/theme" Target="../theme/theme8.xml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29.xml"/><Relationship Id="rId2" Type="http://schemas.openxmlformats.org/officeDocument/2006/relationships/slideLayout" Target="../slideLayouts/slideLayout30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5.xml"/><Relationship Id="rId4" Type="http://schemas.openxmlformats.org/officeDocument/2006/relationships/slideLayout" Target="../slideLayouts/slideLayout36.xml"/><Relationship Id="rId5" Type="http://schemas.openxmlformats.org/officeDocument/2006/relationships/theme" Target="../theme/theme9.xml"/><Relationship Id="rId6" Type="http://schemas.openxmlformats.org/officeDocument/2006/relationships/image" Target="../media/image2.png"/><Relationship Id="rId1" Type="http://schemas.openxmlformats.org/officeDocument/2006/relationships/slideLayout" Target="../slideLayouts/slideLayout33.xml"/><Relationship Id="rId2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0"/>
          <p:cNvSpPr>
            <a:spLocks noChangeArrowheads="1"/>
          </p:cNvSpPr>
          <p:nvPr/>
        </p:nvSpPr>
        <p:spPr bwMode="auto">
          <a:xfrm>
            <a:off x="0" y="0"/>
            <a:ext cx="9144000" cy="6858000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1027" name="Rectangle 9"/>
          <p:cNvSpPr>
            <a:spLocks noChangeArrowheads="1"/>
          </p:cNvSpPr>
          <p:nvPr/>
        </p:nvSpPr>
        <p:spPr bwMode="auto">
          <a:xfrm>
            <a:off x="0" y="6313488"/>
            <a:ext cx="9144000" cy="544512"/>
          </a:xfrm>
          <a:prstGeom prst="rect">
            <a:avLst/>
          </a:prstGeom>
          <a:solidFill>
            <a:srgbClr val="00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1028" name="Rectangle 14"/>
          <p:cNvSpPr>
            <a:spLocks noChangeArrowheads="1"/>
          </p:cNvSpPr>
          <p:nvPr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3399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1029" name="Line 34"/>
          <p:cNvSpPr>
            <a:spLocks noChangeShapeType="1"/>
          </p:cNvSpPr>
          <p:nvPr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1030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88" y="115888"/>
            <a:ext cx="159702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Rectangle 13"/>
          <p:cNvSpPr>
            <a:spLocks noChangeArrowheads="1"/>
          </p:cNvSpPr>
          <p:nvPr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endParaRPr lang="ru-RU">
              <a:latin typeface="Arial" charset="0"/>
            </a:endParaRPr>
          </a:p>
        </p:txBody>
      </p:sp>
      <p:sp>
        <p:nvSpPr>
          <p:cNvPr id="1032" name="Line 15"/>
          <p:cNvSpPr>
            <a:spLocks noChangeShapeType="1"/>
          </p:cNvSpPr>
          <p:nvPr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1033" name="Line 33"/>
          <p:cNvSpPr>
            <a:spLocks noChangeShapeType="1"/>
          </p:cNvSpPr>
          <p:nvPr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pic>
        <p:nvPicPr>
          <p:cNvPr id="10" name="Рисунок 15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0"/>
            <a:ext cx="19050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3900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74" r:id="rId4"/>
    <p:sldLayoutId id="2147483675" r:id="rId5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6705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341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0116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6821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597025" indent="-227013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2638" indent="-227013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1884" indent="-228353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68591" indent="-228353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5299" indent="-228353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2006" indent="-228353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3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705" algn="l" defTabSz="913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410" algn="l" defTabSz="913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116" algn="l" defTabSz="913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6821" algn="l" defTabSz="913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3531" algn="l" defTabSz="913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0239" algn="l" defTabSz="913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6944" algn="l" defTabSz="913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3652" algn="l" defTabSz="91341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Group 4"/>
          <p:cNvGrpSpPr>
            <a:grpSpLocks/>
          </p:cNvGrpSpPr>
          <p:nvPr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3083" name="Rectangle 5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084" name="Rectangle 6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085" name="Line 7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300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3076" name="Rectangle 8"/>
          <p:cNvSpPr>
            <a:spLocks noChangeArrowheads="1"/>
          </p:cNvSpPr>
          <p:nvPr/>
        </p:nvSpPr>
        <p:spPr bwMode="auto">
          <a:xfrm>
            <a:off x="2" y="0"/>
            <a:ext cx="1937238" cy="1079500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7" name="Rectangle 9"/>
          <p:cNvSpPr>
            <a:spLocks noChangeArrowheads="1"/>
          </p:cNvSpPr>
          <p:nvPr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8" name="Line 10"/>
          <p:cNvSpPr>
            <a:spLocks noChangeShapeType="1"/>
          </p:cNvSpPr>
          <p:nvPr/>
        </p:nvSpPr>
        <p:spPr bwMode="auto">
          <a:xfrm>
            <a:off x="1937238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3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079" name="Rectangle 14"/>
          <p:cNvSpPr>
            <a:spLocks noChangeArrowheads="1"/>
          </p:cNvSpPr>
          <p:nvPr/>
        </p:nvSpPr>
        <p:spPr bwMode="auto">
          <a:xfrm>
            <a:off x="754675" y="7605713"/>
            <a:ext cx="410454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3080" name="Рисунок 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2"/>
            <a:ext cx="19050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108440" y="6443666"/>
            <a:ext cx="1943100" cy="29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01" tIns="47854" rIns="95701" bIns="47854">
            <a:spAutoFit/>
          </a:bodyPr>
          <a:lstStyle>
            <a:lvl1pPr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55625" indent="-214313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855663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196975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539875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9970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4542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9114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3686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E5CDF6C-0E54-4DE1-84C9-25AE8C8BDCBF}" type="slidenum">
              <a:rPr lang="ru-RU" sz="1300" smtClean="0">
                <a:solidFill>
                  <a:prstClr val="white"/>
                </a:solidFill>
                <a:latin typeface="Arial Narrow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300" dirty="0">
              <a:solidFill>
                <a:prstClr val="white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3776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+mj-lt"/>
          <a:ea typeface="+mj-ea"/>
          <a:cs typeface="+mj-cs"/>
        </a:defRPr>
      </a:lvl1pPr>
      <a:lvl2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2pPr>
      <a:lvl3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3pPr>
      <a:lvl4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4pPr>
      <a:lvl5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5pPr>
      <a:lvl6pPr marL="639541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6pPr>
      <a:lvl7pPr marL="1279082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7pPr>
      <a:lvl8pPr marL="1918624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8pPr>
      <a:lvl9pPr marL="2558165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9pPr>
    </p:titleStyle>
    <p:bodyStyle>
      <a:lvl1pPr marL="358775" indent="-358775" algn="l" defTabSz="684213" rtl="0" eaLnBrk="0" fontAlgn="base" hangingPunct="0">
        <a:spcBef>
          <a:spcPct val="20000"/>
        </a:spcBef>
        <a:spcAft>
          <a:spcPct val="0"/>
        </a:spcAft>
        <a:buChar char="•"/>
        <a:defRPr sz="2700" b="1">
          <a:solidFill>
            <a:srgbClr val="003366"/>
          </a:solidFill>
          <a:latin typeface="+mn-lt"/>
          <a:ea typeface="+mn-ea"/>
          <a:cs typeface="+mn-cs"/>
        </a:defRPr>
      </a:lvl1pPr>
      <a:lvl2pPr marL="776288" indent="-296863" algn="l" defTabSz="684213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Arial" charset="0"/>
        </a:defRPr>
      </a:lvl2pPr>
      <a:lvl3pPr marL="1195388" indent="-238125" algn="l" defTabSz="684213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Arial" charset="0"/>
        </a:defRPr>
      </a:lvl3pPr>
      <a:lvl4pPr marL="1674813" indent="-238125" algn="l" defTabSz="684213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Arial" charset="0"/>
        </a:defRPr>
      </a:lvl4pPr>
      <a:lvl5pPr marL="2152650" indent="-239713" algn="l" defTabSz="684213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Arial" charset="0"/>
        </a:defRPr>
      </a:lvl5pPr>
      <a:lvl6pPr marL="3517483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6pPr>
      <a:lvl7pPr marL="4157024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7pPr>
      <a:lvl8pPr marL="4796569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8pPr>
      <a:lvl9pPr marL="5436113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54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082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8624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8165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771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7256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6797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634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Group 4"/>
          <p:cNvGrpSpPr>
            <a:grpSpLocks/>
          </p:cNvGrpSpPr>
          <p:nvPr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3083" name="Rectangle 5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084" name="Rectangle 6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085" name="Line 7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300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3076" name="Rectangle 8"/>
          <p:cNvSpPr>
            <a:spLocks noChangeArrowheads="1"/>
          </p:cNvSpPr>
          <p:nvPr/>
        </p:nvSpPr>
        <p:spPr bwMode="auto">
          <a:xfrm>
            <a:off x="2" y="0"/>
            <a:ext cx="1937238" cy="1079500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7" name="Rectangle 9"/>
          <p:cNvSpPr>
            <a:spLocks noChangeArrowheads="1"/>
          </p:cNvSpPr>
          <p:nvPr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8" name="Line 10"/>
          <p:cNvSpPr>
            <a:spLocks noChangeShapeType="1"/>
          </p:cNvSpPr>
          <p:nvPr/>
        </p:nvSpPr>
        <p:spPr bwMode="auto">
          <a:xfrm>
            <a:off x="1937238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3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079" name="Rectangle 14"/>
          <p:cNvSpPr>
            <a:spLocks noChangeArrowheads="1"/>
          </p:cNvSpPr>
          <p:nvPr/>
        </p:nvSpPr>
        <p:spPr bwMode="auto">
          <a:xfrm>
            <a:off x="754675" y="7605713"/>
            <a:ext cx="410454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3080" name="Рисунок 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2"/>
            <a:ext cx="19050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108440" y="6443666"/>
            <a:ext cx="1943100" cy="29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01" tIns="47854" rIns="95701" bIns="47854">
            <a:spAutoFit/>
          </a:bodyPr>
          <a:lstStyle>
            <a:lvl1pPr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55625" indent="-214313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855663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196975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539875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9970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4542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9114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3686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E5CDF6C-0E54-4DE1-84C9-25AE8C8BDCBF}" type="slidenum">
              <a:rPr lang="ru-RU" sz="1300" smtClean="0">
                <a:solidFill>
                  <a:prstClr val="white"/>
                </a:solidFill>
                <a:latin typeface="Arial Narrow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300" dirty="0">
              <a:solidFill>
                <a:prstClr val="white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4515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+mj-lt"/>
          <a:ea typeface="+mj-ea"/>
          <a:cs typeface="+mj-cs"/>
        </a:defRPr>
      </a:lvl1pPr>
      <a:lvl2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2pPr>
      <a:lvl3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3pPr>
      <a:lvl4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4pPr>
      <a:lvl5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5pPr>
      <a:lvl6pPr marL="639541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6pPr>
      <a:lvl7pPr marL="1279082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7pPr>
      <a:lvl8pPr marL="1918624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8pPr>
      <a:lvl9pPr marL="2558165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9pPr>
    </p:titleStyle>
    <p:bodyStyle>
      <a:lvl1pPr marL="358775" indent="-358775" algn="l" defTabSz="684213" rtl="0" eaLnBrk="0" fontAlgn="base" hangingPunct="0">
        <a:spcBef>
          <a:spcPct val="20000"/>
        </a:spcBef>
        <a:spcAft>
          <a:spcPct val="0"/>
        </a:spcAft>
        <a:buChar char="•"/>
        <a:defRPr sz="2700" b="1">
          <a:solidFill>
            <a:srgbClr val="003366"/>
          </a:solidFill>
          <a:latin typeface="+mn-lt"/>
          <a:ea typeface="+mn-ea"/>
          <a:cs typeface="+mn-cs"/>
        </a:defRPr>
      </a:lvl1pPr>
      <a:lvl2pPr marL="776288" indent="-296863" algn="l" defTabSz="684213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Arial" charset="0"/>
        </a:defRPr>
      </a:lvl2pPr>
      <a:lvl3pPr marL="1195388" indent="-238125" algn="l" defTabSz="684213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Arial" charset="0"/>
        </a:defRPr>
      </a:lvl3pPr>
      <a:lvl4pPr marL="1674813" indent="-238125" algn="l" defTabSz="684213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Arial" charset="0"/>
        </a:defRPr>
      </a:lvl4pPr>
      <a:lvl5pPr marL="2152650" indent="-239713" algn="l" defTabSz="684213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Arial" charset="0"/>
        </a:defRPr>
      </a:lvl5pPr>
      <a:lvl6pPr marL="3517483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6pPr>
      <a:lvl7pPr marL="4157024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7pPr>
      <a:lvl8pPr marL="4796569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8pPr>
      <a:lvl9pPr marL="5436113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54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082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8624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8165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771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7256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6797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634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Group 4"/>
          <p:cNvGrpSpPr>
            <a:grpSpLocks/>
          </p:cNvGrpSpPr>
          <p:nvPr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3083" name="Rectangle 5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084" name="Rectangle 6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085" name="Line 7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300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3076" name="Rectangle 8"/>
          <p:cNvSpPr>
            <a:spLocks noChangeArrowheads="1"/>
          </p:cNvSpPr>
          <p:nvPr/>
        </p:nvSpPr>
        <p:spPr bwMode="auto">
          <a:xfrm>
            <a:off x="2" y="0"/>
            <a:ext cx="1937238" cy="1079500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7" name="Rectangle 9"/>
          <p:cNvSpPr>
            <a:spLocks noChangeArrowheads="1"/>
          </p:cNvSpPr>
          <p:nvPr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8" name="Line 10"/>
          <p:cNvSpPr>
            <a:spLocks noChangeShapeType="1"/>
          </p:cNvSpPr>
          <p:nvPr/>
        </p:nvSpPr>
        <p:spPr bwMode="auto">
          <a:xfrm>
            <a:off x="1937238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3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079" name="Rectangle 14"/>
          <p:cNvSpPr>
            <a:spLocks noChangeArrowheads="1"/>
          </p:cNvSpPr>
          <p:nvPr/>
        </p:nvSpPr>
        <p:spPr bwMode="auto">
          <a:xfrm>
            <a:off x="754675" y="7605713"/>
            <a:ext cx="410454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3080" name="Рисунок 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2"/>
            <a:ext cx="19050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108440" y="6443666"/>
            <a:ext cx="1943100" cy="29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01" tIns="47854" rIns="95701" bIns="47854">
            <a:spAutoFit/>
          </a:bodyPr>
          <a:lstStyle>
            <a:lvl1pPr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55625" indent="-214313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855663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196975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539875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9970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4542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9114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3686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E5CDF6C-0E54-4DE1-84C9-25AE8C8BDCBF}" type="slidenum">
              <a:rPr lang="ru-RU" sz="1300" smtClean="0">
                <a:solidFill>
                  <a:prstClr val="white"/>
                </a:solidFill>
                <a:latin typeface="Arial Narrow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300" dirty="0">
              <a:solidFill>
                <a:prstClr val="white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44453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+mj-lt"/>
          <a:ea typeface="+mj-ea"/>
          <a:cs typeface="+mj-cs"/>
        </a:defRPr>
      </a:lvl1pPr>
      <a:lvl2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2pPr>
      <a:lvl3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3pPr>
      <a:lvl4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4pPr>
      <a:lvl5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5pPr>
      <a:lvl6pPr marL="639541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6pPr>
      <a:lvl7pPr marL="1279082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7pPr>
      <a:lvl8pPr marL="1918624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8pPr>
      <a:lvl9pPr marL="2558165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9pPr>
    </p:titleStyle>
    <p:bodyStyle>
      <a:lvl1pPr marL="358775" indent="-358775" algn="l" defTabSz="684213" rtl="0" eaLnBrk="0" fontAlgn="base" hangingPunct="0">
        <a:spcBef>
          <a:spcPct val="20000"/>
        </a:spcBef>
        <a:spcAft>
          <a:spcPct val="0"/>
        </a:spcAft>
        <a:buChar char="•"/>
        <a:defRPr sz="2700" b="1">
          <a:solidFill>
            <a:srgbClr val="003366"/>
          </a:solidFill>
          <a:latin typeface="+mn-lt"/>
          <a:ea typeface="+mn-ea"/>
          <a:cs typeface="+mn-cs"/>
        </a:defRPr>
      </a:lvl1pPr>
      <a:lvl2pPr marL="776288" indent="-296863" algn="l" defTabSz="684213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Arial" charset="0"/>
        </a:defRPr>
      </a:lvl2pPr>
      <a:lvl3pPr marL="1195388" indent="-238125" algn="l" defTabSz="684213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Arial" charset="0"/>
        </a:defRPr>
      </a:lvl3pPr>
      <a:lvl4pPr marL="1674813" indent="-238125" algn="l" defTabSz="684213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Arial" charset="0"/>
        </a:defRPr>
      </a:lvl4pPr>
      <a:lvl5pPr marL="2152650" indent="-239713" algn="l" defTabSz="684213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Arial" charset="0"/>
        </a:defRPr>
      </a:lvl5pPr>
      <a:lvl6pPr marL="3517483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6pPr>
      <a:lvl7pPr marL="4157024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7pPr>
      <a:lvl8pPr marL="4796569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8pPr>
      <a:lvl9pPr marL="5436113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54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082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8624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8165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771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7256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6797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634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079500"/>
            <a:ext cx="9144000" cy="152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399364" name="Rectangle 4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700">
                <a:solidFill>
                  <a:srgbClr val="FFFFFF"/>
                </a:solidFill>
              </a:endParaRPr>
            </a:p>
          </p:txBody>
        </p:sp>
        <p:sp>
          <p:nvSpPr>
            <p:cNvPr id="399365" name="Rectangle 5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700">
                <a:solidFill>
                  <a:srgbClr val="FFFFFF"/>
                </a:solidFill>
              </a:endParaRPr>
            </a:p>
          </p:txBody>
        </p:sp>
        <p:sp>
          <p:nvSpPr>
            <p:cNvPr id="399366" name="Line 6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700">
                <a:solidFill>
                  <a:srgbClr val="FFFFFF"/>
                </a:solidFill>
              </a:endParaRPr>
            </a:p>
          </p:txBody>
        </p:sp>
      </p:grpSp>
      <p:sp>
        <p:nvSpPr>
          <p:cNvPr id="399367" name="Rectangle 7"/>
          <p:cNvSpPr>
            <a:spLocks noChangeArrowheads="1"/>
          </p:cNvSpPr>
          <p:nvPr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700">
              <a:solidFill>
                <a:srgbClr val="FFFFFF"/>
              </a:solidFill>
            </a:endParaRPr>
          </a:p>
        </p:txBody>
      </p:sp>
      <p:sp>
        <p:nvSpPr>
          <p:cNvPr id="399368" name="Rectangle 8"/>
          <p:cNvSpPr>
            <a:spLocks noChangeArrowheads="1"/>
          </p:cNvSpPr>
          <p:nvPr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700">
              <a:solidFill>
                <a:srgbClr val="FFFFFF"/>
              </a:solidFill>
            </a:endParaRPr>
          </a:p>
        </p:txBody>
      </p:sp>
      <p:sp>
        <p:nvSpPr>
          <p:cNvPr id="399369" name="Line 9"/>
          <p:cNvSpPr>
            <a:spLocks noChangeShapeType="1"/>
          </p:cNvSpPr>
          <p:nvPr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700">
              <a:solidFill>
                <a:srgbClr val="FFFFFF"/>
              </a:solidFill>
            </a:endParaRPr>
          </a:p>
        </p:txBody>
      </p:sp>
      <p:sp>
        <p:nvSpPr>
          <p:cNvPr id="15367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2159000" y="0"/>
            <a:ext cx="69850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9937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04788" y="6362700"/>
            <a:ext cx="14874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39937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4713" y="6362700"/>
            <a:ext cx="67691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99374" name="Line 14"/>
          <p:cNvSpPr>
            <a:spLocks noChangeShapeType="1"/>
          </p:cNvSpPr>
          <p:nvPr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700">
              <a:solidFill>
                <a:srgbClr val="FFFFFF"/>
              </a:solidFill>
            </a:endParaRPr>
          </a:p>
        </p:txBody>
      </p:sp>
      <p:sp>
        <p:nvSpPr>
          <p:cNvPr id="399375" name="Line 15"/>
          <p:cNvSpPr>
            <a:spLocks noChangeShapeType="1"/>
          </p:cNvSpPr>
          <p:nvPr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700">
              <a:solidFill>
                <a:srgbClr val="FFFFFF"/>
              </a:solidFill>
            </a:endParaRPr>
          </a:p>
        </p:txBody>
      </p:sp>
      <p:pic>
        <p:nvPicPr>
          <p:cNvPr id="15372" name="Picture 16" descr="TransGazKazan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168275" y="90488"/>
            <a:ext cx="1560513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3366"/>
          </a:solidFill>
          <a:latin typeface="+mn-lt"/>
          <a:ea typeface="+mn-ea"/>
          <a:cs typeface="+mn-cs"/>
        </a:defRPr>
      </a:lvl1pPr>
      <a:lvl2pPr marL="827088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235075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4306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0" y="1079500"/>
            <a:ext cx="9144000" cy="152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399364" name="Rectangle 4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700">
                <a:solidFill>
                  <a:srgbClr val="FFFFFF"/>
                </a:solidFill>
              </a:endParaRPr>
            </a:p>
          </p:txBody>
        </p:sp>
        <p:sp>
          <p:nvSpPr>
            <p:cNvPr id="399365" name="Rectangle 5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700">
                <a:solidFill>
                  <a:srgbClr val="FFFFFF"/>
                </a:solidFill>
              </a:endParaRPr>
            </a:p>
          </p:txBody>
        </p:sp>
        <p:sp>
          <p:nvSpPr>
            <p:cNvPr id="399366" name="Line 6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1700">
                <a:solidFill>
                  <a:srgbClr val="FFFFFF"/>
                </a:solidFill>
              </a:endParaRPr>
            </a:p>
          </p:txBody>
        </p:sp>
      </p:grpSp>
      <p:sp>
        <p:nvSpPr>
          <p:cNvPr id="399367" name="Rectangle 7"/>
          <p:cNvSpPr>
            <a:spLocks noChangeArrowheads="1"/>
          </p:cNvSpPr>
          <p:nvPr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700">
              <a:solidFill>
                <a:srgbClr val="FFFFFF"/>
              </a:solidFill>
            </a:endParaRPr>
          </a:p>
        </p:txBody>
      </p:sp>
      <p:sp>
        <p:nvSpPr>
          <p:cNvPr id="399368" name="Rectangle 8"/>
          <p:cNvSpPr>
            <a:spLocks noChangeArrowheads="1"/>
          </p:cNvSpPr>
          <p:nvPr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 w="9525" algn="ctr">
            <a:noFill/>
            <a:miter lim="800000"/>
            <a:headEnd/>
            <a:tailEnd/>
          </a:ln>
          <a:effectLst/>
        </p:spPr>
        <p:txBody>
          <a:bodyPr wrap="none"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700">
              <a:solidFill>
                <a:srgbClr val="FFFFFF"/>
              </a:solidFill>
            </a:endParaRPr>
          </a:p>
        </p:txBody>
      </p:sp>
      <p:sp>
        <p:nvSpPr>
          <p:cNvPr id="399369" name="Line 9"/>
          <p:cNvSpPr>
            <a:spLocks noChangeShapeType="1"/>
          </p:cNvSpPr>
          <p:nvPr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700">
              <a:solidFill>
                <a:srgbClr val="FFFFFF"/>
              </a:solidFill>
            </a:endParaRPr>
          </a:p>
        </p:txBody>
      </p:sp>
      <p:sp>
        <p:nvSpPr>
          <p:cNvPr id="15367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2159000" y="0"/>
            <a:ext cx="6985000" cy="100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99371" name="Rectangle 1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204788" y="6362700"/>
            <a:ext cx="1487487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 b="1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>
                <a:solidFill>
                  <a:srgbClr val="FFFFFF"/>
                </a:solidFill>
              </a:rPr>
              <a:t>&lt;#&gt;</a:t>
            </a:r>
            <a:endParaRPr lang="ru-RU">
              <a:solidFill>
                <a:srgbClr val="FFFFFF"/>
              </a:solidFill>
            </a:endParaRPr>
          </a:p>
        </p:txBody>
      </p:sp>
      <p:sp>
        <p:nvSpPr>
          <p:cNvPr id="39937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144713" y="6362700"/>
            <a:ext cx="67691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</a:bodyPr>
          <a:lstStyle>
            <a:lvl1pPr>
              <a:defRPr sz="20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FFFFFF"/>
              </a:solidFill>
            </a:endParaRPr>
          </a:p>
        </p:txBody>
      </p:sp>
      <p:sp>
        <p:nvSpPr>
          <p:cNvPr id="399374" name="Line 14"/>
          <p:cNvSpPr>
            <a:spLocks noChangeShapeType="1"/>
          </p:cNvSpPr>
          <p:nvPr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700">
              <a:solidFill>
                <a:srgbClr val="FFFFFF"/>
              </a:solidFill>
            </a:endParaRPr>
          </a:p>
        </p:txBody>
      </p:sp>
      <p:sp>
        <p:nvSpPr>
          <p:cNvPr id="399375" name="Line 15"/>
          <p:cNvSpPr>
            <a:spLocks noChangeShapeType="1"/>
          </p:cNvSpPr>
          <p:nvPr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sz="1700">
              <a:solidFill>
                <a:srgbClr val="FFFFFF"/>
              </a:solidFill>
            </a:endParaRPr>
          </a:p>
        </p:txBody>
      </p:sp>
      <p:pic>
        <p:nvPicPr>
          <p:cNvPr id="15372" name="Picture 16" descr="TransGazKazan"/>
          <p:cNvPicPr>
            <a:picLocks noChangeAspect="1" noChangeArrowheads="1"/>
          </p:cNvPicPr>
          <p:nvPr/>
        </p:nvPicPr>
        <p:blipFill>
          <a:blip r:embed="rId14" cstate="screen"/>
          <a:srcRect/>
          <a:stretch>
            <a:fillRect/>
          </a:stretch>
        </p:blipFill>
        <p:spPr bwMode="auto">
          <a:xfrm>
            <a:off x="168275" y="90488"/>
            <a:ext cx="1560513" cy="84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57" r:id="rId4"/>
    <p:sldLayoutId id="2147483758" r:id="rId5"/>
    <p:sldLayoutId id="2147483759" r:id="rId6"/>
    <p:sldLayoutId id="2147483760" r:id="rId7"/>
    <p:sldLayoutId id="2147483761" r:id="rId8"/>
    <p:sldLayoutId id="2147483762" r:id="rId9"/>
    <p:sldLayoutId id="2147483763" r:id="rId10"/>
    <p:sldLayoutId id="2147483764" r:id="rId11"/>
    <p:sldLayoutId id="2147483765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algn="l" rtl="0" eaLnBrk="0" fontAlgn="base" hangingPunct="0">
        <a:spcBef>
          <a:spcPct val="0"/>
        </a:spcBef>
        <a:spcAft>
          <a:spcPct val="0"/>
        </a:spcAft>
        <a:defRPr sz="2600" b="1">
          <a:solidFill>
            <a:srgbClr val="003366"/>
          </a:solidFill>
          <a:latin typeface="+mn-lt"/>
          <a:ea typeface="+mn-ea"/>
          <a:cs typeface="+mn-cs"/>
        </a:defRPr>
      </a:lvl1pPr>
      <a:lvl2pPr marL="827088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235075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4306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36750" y="1079500"/>
            <a:ext cx="6883400" cy="292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051" name="Group 3"/>
          <p:cNvGrpSpPr>
            <a:grpSpLocks/>
          </p:cNvGrpSpPr>
          <p:nvPr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2061" name="Rectangle 4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>
                <a:latin typeface="Arial Narrow" pitchFamily="34" charset="0"/>
              </a:endParaRPr>
            </a:p>
          </p:txBody>
        </p:sp>
        <p:sp>
          <p:nvSpPr>
            <p:cNvPr id="2062" name="Rectangle 5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endParaRPr lang="ru-RU">
                <a:latin typeface="Arial Narrow" pitchFamily="34" charset="0"/>
              </a:endParaRPr>
            </a:p>
          </p:txBody>
        </p:sp>
        <p:sp>
          <p:nvSpPr>
            <p:cNvPr id="2063" name="Line 6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endParaRPr lang="ru-RU"/>
            </a:p>
          </p:txBody>
        </p:sp>
      </p:grpSp>
      <p:sp>
        <p:nvSpPr>
          <p:cNvPr id="2053" name="Rectangle 8"/>
          <p:cNvSpPr>
            <a:spLocks noChangeArrowheads="1"/>
          </p:cNvSpPr>
          <p:nvPr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endParaRPr lang="ru-RU">
              <a:latin typeface="Arial Narrow" pitchFamily="34" charset="0"/>
            </a:endParaRPr>
          </a:p>
        </p:txBody>
      </p:sp>
      <p:sp>
        <p:nvSpPr>
          <p:cNvPr id="2054" name="Line 9"/>
          <p:cNvSpPr>
            <a:spLocks noChangeShapeType="1"/>
          </p:cNvSpPr>
          <p:nvPr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055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2159000" y="0"/>
            <a:ext cx="69850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6" name="Line 14"/>
          <p:cNvSpPr>
            <a:spLocks noChangeShapeType="1"/>
          </p:cNvSpPr>
          <p:nvPr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057" name="Line 15"/>
          <p:cNvSpPr>
            <a:spLocks noChangeShapeType="1"/>
          </p:cNvSpPr>
          <p:nvPr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endParaRPr lang="ru-RU"/>
          </a:p>
        </p:txBody>
      </p:sp>
      <p:sp>
        <p:nvSpPr>
          <p:cNvPr id="2059" name="TextBox 1"/>
          <p:cNvSpPr txBox="1">
            <a:spLocks noChangeArrowheads="1"/>
          </p:cNvSpPr>
          <p:nvPr/>
        </p:nvSpPr>
        <p:spPr bwMode="auto">
          <a:xfrm>
            <a:off x="107950" y="6443663"/>
            <a:ext cx="194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54E41873-8231-4650-9D73-5ACF55E80F88}" type="slidenum">
              <a:rPr lang="ru-RU" b="1">
                <a:solidFill>
                  <a:schemeClr val="bg1"/>
                </a:solidFill>
                <a:latin typeface="Arial Narrow" pitchFamily="34" charset="0"/>
              </a:rPr>
              <a:pPr/>
              <a:t>‹#›</a:t>
            </a:fld>
            <a:endParaRPr lang="ru-RU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" name="Прямоугольник 2"/>
          <p:cNvSpPr/>
          <p:nvPr userDrawn="1"/>
        </p:nvSpPr>
        <p:spPr>
          <a:xfrm>
            <a:off x="2012236" y="6457320"/>
            <a:ext cx="70465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chemeClr val="bg1"/>
                </a:solidFill>
                <a:latin typeface="Arial Narrow" panose="020B0506020202030204" pitchFamily="34" charset="0"/>
              </a:rPr>
              <a:t>Управление инновационной деятельностью  </a:t>
            </a:r>
          </a:p>
        </p:txBody>
      </p:sp>
      <p:pic>
        <p:nvPicPr>
          <p:cNvPr id="16" name="Рисунок 15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92405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58755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marL="342900" indent="-342900" algn="l" rtl="0" fontAlgn="base">
        <a:spcBef>
          <a:spcPct val="0"/>
        </a:spcBef>
        <a:spcAft>
          <a:spcPct val="0"/>
        </a:spcAft>
        <a:defRPr>
          <a:solidFill>
            <a:srgbClr val="0070C0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4"/>
          <p:cNvGrpSpPr>
            <a:grpSpLocks/>
          </p:cNvGrpSpPr>
          <p:nvPr userDrawn="1"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2058" name="Rectangle 5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xtLst/>
          </p:spPr>
          <p:txBody>
            <a:bodyPr wrap="none" lIns="0" tIns="0" rIns="0" bIns="0" anchor="ctr"/>
            <a:lstStyle>
              <a:lvl1pPr defTabSz="684213" eaLnBrk="0" hangingPunct="0">
                <a:defRPr sz="13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684213" eaLnBrk="0" hangingPunct="0">
                <a:defRPr sz="13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684213" eaLnBrk="0" hangingPunct="0">
                <a:defRPr sz="13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684213" eaLnBrk="0" hangingPunct="0">
                <a:defRPr sz="13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684213" eaLnBrk="0" hangingPunct="0">
                <a:defRPr sz="13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z="1800" smtClean="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  <p:sp>
          <p:nvSpPr>
            <p:cNvPr id="2059" name="Rectangle 6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xtLst/>
          </p:spPr>
          <p:txBody>
            <a:bodyPr wrap="none" lIns="0" tIns="0" rIns="0" bIns="0" anchor="ctr"/>
            <a:lstStyle>
              <a:lvl1pPr defTabSz="684213" eaLnBrk="0" hangingPunct="0">
                <a:defRPr sz="1300"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defTabSz="684213" eaLnBrk="0" hangingPunct="0">
                <a:defRPr sz="1300"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defTabSz="684213" eaLnBrk="0" hangingPunct="0">
                <a:defRPr sz="1300"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defTabSz="684213" eaLnBrk="0" hangingPunct="0">
                <a:defRPr sz="1300"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defTabSz="684213" eaLnBrk="0" hangingPunct="0">
                <a:defRPr sz="1300"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684213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altLang="ru-RU" sz="1800" smtClean="0">
                <a:solidFill>
                  <a:srgbClr val="FFFFFF"/>
                </a:solidFill>
                <a:latin typeface="Arial Narrow" pitchFamily="34" charset="0"/>
              </a:endParaRPr>
            </a:p>
          </p:txBody>
        </p:sp>
        <p:sp>
          <p:nvSpPr>
            <p:cNvPr id="2060" name="Line 7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30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51" name="Rectangle 8"/>
          <p:cNvSpPr>
            <a:spLocks noChangeArrowheads="1"/>
          </p:cNvSpPr>
          <p:nvPr userDrawn="1"/>
        </p:nvSpPr>
        <p:spPr bwMode="auto">
          <a:xfrm>
            <a:off x="2" y="0"/>
            <a:ext cx="1937238" cy="1079500"/>
          </a:xfrm>
          <a:prstGeom prst="rect">
            <a:avLst/>
          </a:prstGeom>
          <a:solidFill>
            <a:srgbClr val="0066CC"/>
          </a:solidFill>
          <a:ln>
            <a:noFill/>
          </a:ln>
          <a:extLst/>
        </p:spPr>
        <p:txBody>
          <a:bodyPr wrap="none" lIns="0" tIns="0" rIns="0" bIns="0" anchor="ctr"/>
          <a:lstStyle>
            <a:lvl1pPr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800" smtClean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2052" name="Rectangle 9"/>
          <p:cNvSpPr>
            <a:spLocks noChangeArrowheads="1"/>
          </p:cNvSpPr>
          <p:nvPr userDrawn="1"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xtLst/>
        </p:spPr>
        <p:txBody>
          <a:bodyPr wrap="none" lIns="0" tIns="0" rIns="0" bIns="0" anchor="ctr"/>
          <a:lstStyle>
            <a:lvl1pPr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800" smtClean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2053" name="Line 10"/>
          <p:cNvSpPr>
            <a:spLocks noChangeShapeType="1"/>
          </p:cNvSpPr>
          <p:nvPr userDrawn="1"/>
        </p:nvSpPr>
        <p:spPr bwMode="auto">
          <a:xfrm>
            <a:off x="1937238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30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14"/>
          <p:cNvSpPr>
            <a:spLocks noChangeArrowheads="1"/>
          </p:cNvSpPr>
          <p:nvPr userDrawn="1"/>
        </p:nvSpPr>
        <p:spPr bwMode="auto">
          <a:xfrm>
            <a:off x="754675" y="7605713"/>
            <a:ext cx="4104542" cy="431800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 anchor="ctr"/>
          <a:lstStyle>
            <a:lvl1pPr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684213" eaLnBrk="0" hangingPunct="0"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684213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ru-RU" altLang="ru-RU" sz="1800" smtClean="0">
              <a:solidFill>
                <a:srgbClr val="FFFFFF"/>
              </a:solidFill>
              <a:latin typeface="Arial Narrow" pitchFamily="34" charset="0"/>
            </a:endParaRPr>
          </a:p>
        </p:txBody>
      </p:sp>
      <p:pic>
        <p:nvPicPr>
          <p:cNvPr id="2055" name="Рисунок 15"/>
          <p:cNvPicPr>
            <a:picLocks noChangeAspect="1" noChangeArrowheads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38" t="28224" r="45898" b="43932"/>
          <a:stretch>
            <a:fillRect/>
          </a:stretch>
        </p:blipFill>
        <p:spPr bwMode="auto">
          <a:xfrm>
            <a:off x="19050" y="0"/>
            <a:ext cx="19050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"/>
          <p:cNvSpPr txBox="1">
            <a:spLocks noChangeArrowheads="1"/>
          </p:cNvSpPr>
          <p:nvPr userDrawn="1"/>
        </p:nvSpPr>
        <p:spPr bwMode="auto">
          <a:xfrm>
            <a:off x="108440" y="6443663"/>
            <a:ext cx="1943100" cy="296862"/>
          </a:xfrm>
          <a:prstGeom prst="rect">
            <a:avLst/>
          </a:prstGeom>
          <a:noFill/>
          <a:ln>
            <a:noFill/>
          </a:ln>
          <a:extLst/>
        </p:spPr>
        <p:txBody>
          <a:bodyPr lIns="95701" tIns="47854" rIns="95701" bIns="47854">
            <a:spAutoFit/>
          </a:bodyPr>
          <a:lstStyle>
            <a:lvl1pPr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55625" indent="-214313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855663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196975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539875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9970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4542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9114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3686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4C22D14C-2C06-42FF-B66D-FEF313640D83}" type="slidenum">
              <a:rPr lang="ru-RU" sz="1300" smtClean="0">
                <a:solidFill>
                  <a:prstClr val="white"/>
                </a:solidFill>
                <a:latin typeface="Arial Narrow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sz="1300" dirty="0">
              <a:solidFill>
                <a:prstClr val="white"/>
              </a:solidFill>
              <a:latin typeface="Arial Narrow" pitchFamily="34" charset="0"/>
            </a:endParaRPr>
          </a:p>
        </p:txBody>
      </p:sp>
      <p:sp>
        <p:nvSpPr>
          <p:cNvPr id="14" name="TextBox 16"/>
          <p:cNvSpPr txBox="1">
            <a:spLocks noChangeArrowheads="1"/>
          </p:cNvSpPr>
          <p:nvPr userDrawn="1"/>
        </p:nvSpPr>
        <p:spPr bwMode="auto">
          <a:xfrm>
            <a:off x="2051538" y="6496050"/>
            <a:ext cx="6646985" cy="215900"/>
          </a:xfrm>
          <a:prstGeom prst="rect">
            <a:avLst/>
          </a:prstGeom>
          <a:noFill/>
          <a:ln>
            <a:noFill/>
          </a:ln>
          <a:extLst/>
        </p:spPr>
        <p:txBody>
          <a:bodyPr lIns="91341" tIns="0" rIns="91341" bIns="0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1400" dirty="0" smtClean="0">
                <a:solidFill>
                  <a:prstClr val="white"/>
                </a:solidFill>
                <a:latin typeface="Arial Narrow" pitchFamily="34" charset="0"/>
                <a:cs typeface="Arial" pitchFamily="34" charset="0"/>
              </a:rPr>
              <a:t>   </a:t>
            </a:r>
            <a:endParaRPr lang="ru-RU" sz="1400" dirty="0">
              <a:solidFill>
                <a:prstClr val="white"/>
              </a:solidFill>
              <a:latin typeface="Arial Narrow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60248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+mj-lt"/>
          <a:ea typeface="+mj-ea"/>
          <a:cs typeface="+mj-cs"/>
        </a:defRPr>
      </a:lvl1pPr>
      <a:lvl2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2pPr>
      <a:lvl3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3pPr>
      <a:lvl4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4pPr>
      <a:lvl5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5pPr>
      <a:lvl6pPr marL="639541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6pPr>
      <a:lvl7pPr marL="1279082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7pPr>
      <a:lvl8pPr marL="1918624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8pPr>
      <a:lvl9pPr marL="2558165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9pPr>
    </p:titleStyle>
    <p:bodyStyle>
      <a:lvl1pPr marL="358775" indent="-358775" algn="l" defTabSz="684213" rtl="0" eaLnBrk="0" fontAlgn="base" hangingPunct="0">
        <a:spcBef>
          <a:spcPct val="20000"/>
        </a:spcBef>
        <a:spcAft>
          <a:spcPct val="0"/>
        </a:spcAft>
        <a:buChar char="•"/>
        <a:defRPr sz="2700" b="1">
          <a:solidFill>
            <a:srgbClr val="003366"/>
          </a:solidFill>
          <a:latin typeface="+mn-lt"/>
          <a:ea typeface="+mn-ea"/>
          <a:cs typeface="+mn-cs"/>
        </a:defRPr>
      </a:lvl1pPr>
      <a:lvl2pPr marL="776288" indent="-296863" algn="l" defTabSz="684213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Arial" charset="0"/>
        </a:defRPr>
      </a:lvl2pPr>
      <a:lvl3pPr marL="1195388" indent="-238125" algn="l" defTabSz="684213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Arial" charset="0"/>
        </a:defRPr>
      </a:lvl3pPr>
      <a:lvl4pPr marL="1674813" indent="-238125" algn="l" defTabSz="684213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Arial" charset="0"/>
        </a:defRPr>
      </a:lvl4pPr>
      <a:lvl5pPr marL="2152650" indent="-239713" algn="l" defTabSz="684213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Arial" charset="0"/>
        </a:defRPr>
      </a:lvl5pPr>
      <a:lvl6pPr marL="3517483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6pPr>
      <a:lvl7pPr marL="4157024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7pPr>
      <a:lvl8pPr marL="4796569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8pPr>
      <a:lvl9pPr marL="5436113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54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082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8624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8165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771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7256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6797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634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1936750" y="1079500"/>
            <a:ext cx="6883400" cy="292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216000" tIns="0" rIns="21600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051" name="Group 3"/>
          <p:cNvGrpSpPr>
            <a:grpSpLocks/>
          </p:cNvGrpSpPr>
          <p:nvPr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2061" name="Rectangle 4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062" name="Rectangle 5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063" name="Line 6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prstClr val="black"/>
                </a:solidFill>
                <a:latin typeface="Arial" charset="0"/>
              </a:endParaRPr>
            </a:p>
          </p:txBody>
        </p:sp>
      </p:grpSp>
      <p:sp>
        <p:nvSpPr>
          <p:cNvPr id="2052" name="Rectangle 7"/>
          <p:cNvSpPr>
            <a:spLocks noChangeArrowheads="1"/>
          </p:cNvSpPr>
          <p:nvPr/>
        </p:nvSpPr>
        <p:spPr bwMode="auto">
          <a:xfrm>
            <a:off x="0" y="0"/>
            <a:ext cx="1936750" cy="1079500"/>
          </a:xfrm>
          <a:prstGeom prst="rect">
            <a:avLst/>
          </a:prstGeom>
          <a:solidFill>
            <a:srgbClr val="0066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053" name="Rectangle 8"/>
          <p:cNvSpPr>
            <a:spLocks noChangeArrowheads="1"/>
          </p:cNvSpPr>
          <p:nvPr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2054" name="Line 9"/>
          <p:cNvSpPr>
            <a:spLocks noChangeShapeType="1"/>
          </p:cNvSpPr>
          <p:nvPr/>
        </p:nvSpPr>
        <p:spPr bwMode="auto">
          <a:xfrm>
            <a:off x="1936750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055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2159000" y="0"/>
            <a:ext cx="69850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6" name="Line 14"/>
          <p:cNvSpPr>
            <a:spLocks noChangeShapeType="1"/>
          </p:cNvSpPr>
          <p:nvPr/>
        </p:nvSpPr>
        <p:spPr bwMode="auto">
          <a:xfrm>
            <a:off x="0" y="63150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057" name="Line 15"/>
          <p:cNvSpPr>
            <a:spLocks noChangeShapeType="1"/>
          </p:cNvSpPr>
          <p:nvPr/>
        </p:nvSpPr>
        <p:spPr bwMode="auto">
          <a:xfrm>
            <a:off x="0" y="1079500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059" name="TextBox 1"/>
          <p:cNvSpPr txBox="1">
            <a:spLocks noChangeArrowheads="1"/>
          </p:cNvSpPr>
          <p:nvPr/>
        </p:nvSpPr>
        <p:spPr bwMode="auto">
          <a:xfrm>
            <a:off x="107950" y="6443663"/>
            <a:ext cx="1943100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4E41873-8231-4650-9D73-5ACF55E80F88}" type="slidenum">
              <a:rPr lang="ru-RU" b="1">
                <a:solidFill>
                  <a:prstClr val="white"/>
                </a:solidFill>
                <a:latin typeface="Arial Narrow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b="1" dirty="0">
              <a:solidFill>
                <a:prstClr val="white"/>
              </a:solidFill>
              <a:latin typeface="Arial Narrow" pitchFamily="34" charset="0"/>
            </a:endParaRPr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1941513" y="6474996"/>
            <a:ext cx="7092949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0" bIns="0" anchor="ctr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solidFill>
                  <a:prstClr val="white"/>
                </a:solidFill>
                <a:latin typeface="Arial Narrow"/>
              </a:rPr>
              <a:t>Совещание главных инженеров</a:t>
            </a:r>
          </a:p>
        </p:txBody>
      </p:sp>
      <p:pic>
        <p:nvPicPr>
          <p:cNvPr id="18" name="Picture 7" descr="ГТМ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biLevel thresh="25000"/>
            <a:extLst/>
          </a:blip>
          <a:srcRect/>
          <a:stretch>
            <a:fillRect/>
          </a:stretch>
        </p:blipFill>
        <p:spPr bwMode="auto">
          <a:xfrm>
            <a:off x="174727" y="80403"/>
            <a:ext cx="1587295" cy="867418"/>
          </a:xfrm>
          <a:prstGeom prst="rect">
            <a:avLst/>
          </a:prstGeom>
          <a:noFill/>
          <a:ln>
            <a:noFill/>
          </a:ln>
          <a:effectLst/>
          <a:extLst/>
        </p:spPr>
      </p:pic>
    </p:spTree>
    <p:extLst>
      <p:ext uri="{BB962C8B-B14F-4D97-AF65-F5344CB8AC3E}">
        <p14:creationId xmlns:p14="http://schemas.microsoft.com/office/powerpoint/2010/main" val="3511492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rtl="0" fontAlgn="base">
        <a:spcBef>
          <a:spcPct val="0"/>
        </a:spcBef>
        <a:spcAft>
          <a:spcPct val="0"/>
        </a:spcAft>
        <a:defRPr sz="2200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600">
          <a:solidFill>
            <a:schemeClr val="bg1"/>
          </a:solidFill>
          <a:latin typeface="Arial Narrow" pitchFamily="34" charset="0"/>
        </a:defRPr>
      </a:lvl9pPr>
    </p:titleStyle>
    <p:bodyStyle>
      <a:lvl1pPr marL="342900" indent="-342900" algn="l" rtl="0" fontAlgn="base">
        <a:spcBef>
          <a:spcPct val="0"/>
        </a:spcBef>
        <a:spcAft>
          <a:spcPct val="0"/>
        </a:spcAft>
        <a:defRPr>
          <a:solidFill>
            <a:srgbClr val="0070C0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Arial" charset="0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Group 4"/>
          <p:cNvGrpSpPr>
            <a:grpSpLocks/>
          </p:cNvGrpSpPr>
          <p:nvPr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3083" name="Rectangle 5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084" name="Rectangle 6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085" name="Line 7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300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3076" name="Rectangle 8"/>
          <p:cNvSpPr>
            <a:spLocks noChangeArrowheads="1"/>
          </p:cNvSpPr>
          <p:nvPr/>
        </p:nvSpPr>
        <p:spPr bwMode="auto">
          <a:xfrm>
            <a:off x="2" y="0"/>
            <a:ext cx="1937238" cy="1079500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7" name="Rectangle 9"/>
          <p:cNvSpPr>
            <a:spLocks noChangeArrowheads="1"/>
          </p:cNvSpPr>
          <p:nvPr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8" name="Line 10"/>
          <p:cNvSpPr>
            <a:spLocks noChangeShapeType="1"/>
          </p:cNvSpPr>
          <p:nvPr/>
        </p:nvSpPr>
        <p:spPr bwMode="auto">
          <a:xfrm>
            <a:off x="1937238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3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079" name="Rectangle 14"/>
          <p:cNvSpPr>
            <a:spLocks noChangeArrowheads="1"/>
          </p:cNvSpPr>
          <p:nvPr/>
        </p:nvSpPr>
        <p:spPr bwMode="auto">
          <a:xfrm>
            <a:off x="754675" y="7605713"/>
            <a:ext cx="410454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3080" name="Рисунок 1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2"/>
            <a:ext cx="19050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108440" y="6443666"/>
            <a:ext cx="1943100" cy="29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01" tIns="47854" rIns="95701" bIns="47854">
            <a:spAutoFit/>
          </a:bodyPr>
          <a:lstStyle>
            <a:lvl1pPr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55625" indent="-214313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855663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196975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539875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9970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4542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9114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3686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E5CDF6C-0E54-4DE1-84C9-25AE8C8BDCBF}" type="slidenum">
              <a:rPr lang="ru-RU" sz="1300" smtClean="0">
                <a:solidFill>
                  <a:prstClr val="white"/>
                </a:solidFill>
                <a:latin typeface="Arial Narrow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300" dirty="0">
              <a:solidFill>
                <a:prstClr val="white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4002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+mj-lt"/>
          <a:ea typeface="+mj-ea"/>
          <a:cs typeface="+mj-cs"/>
        </a:defRPr>
      </a:lvl1pPr>
      <a:lvl2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2pPr>
      <a:lvl3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3pPr>
      <a:lvl4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4pPr>
      <a:lvl5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5pPr>
      <a:lvl6pPr marL="639541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6pPr>
      <a:lvl7pPr marL="1279082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7pPr>
      <a:lvl8pPr marL="1918624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8pPr>
      <a:lvl9pPr marL="2558165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9pPr>
    </p:titleStyle>
    <p:bodyStyle>
      <a:lvl1pPr marL="358775" indent="-358775" algn="l" defTabSz="684213" rtl="0" eaLnBrk="0" fontAlgn="base" hangingPunct="0">
        <a:spcBef>
          <a:spcPct val="20000"/>
        </a:spcBef>
        <a:spcAft>
          <a:spcPct val="0"/>
        </a:spcAft>
        <a:buChar char="•"/>
        <a:defRPr sz="2700" b="1">
          <a:solidFill>
            <a:srgbClr val="003366"/>
          </a:solidFill>
          <a:latin typeface="+mn-lt"/>
          <a:ea typeface="+mn-ea"/>
          <a:cs typeface="+mn-cs"/>
        </a:defRPr>
      </a:lvl1pPr>
      <a:lvl2pPr marL="776288" indent="-296863" algn="l" defTabSz="684213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Arial" charset="0"/>
        </a:defRPr>
      </a:lvl2pPr>
      <a:lvl3pPr marL="1195388" indent="-238125" algn="l" defTabSz="684213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Arial" charset="0"/>
        </a:defRPr>
      </a:lvl3pPr>
      <a:lvl4pPr marL="1674813" indent="-238125" algn="l" defTabSz="684213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Arial" charset="0"/>
        </a:defRPr>
      </a:lvl4pPr>
      <a:lvl5pPr marL="2152650" indent="-239713" algn="l" defTabSz="684213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Arial" charset="0"/>
        </a:defRPr>
      </a:lvl5pPr>
      <a:lvl6pPr marL="3517483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6pPr>
      <a:lvl7pPr marL="4157024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7pPr>
      <a:lvl8pPr marL="4796569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8pPr>
      <a:lvl9pPr marL="5436113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54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082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8624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8165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771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7256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6797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634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Group 4"/>
          <p:cNvGrpSpPr>
            <a:grpSpLocks/>
          </p:cNvGrpSpPr>
          <p:nvPr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3083" name="Rectangle 5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084" name="Rectangle 6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085" name="Line 7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300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3076" name="Rectangle 8"/>
          <p:cNvSpPr>
            <a:spLocks noChangeArrowheads="1"/>
          </p:cNvSpPr>
          <p:nvPr/>
        </p:nvSpPr>
        <p:spPr bwMode="auto">
          <a:xfrm>
            <a:off x="2" y="0"/>
            <a:ext cx="1937238" cy="1079500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7" name="Rectangle 9"/>
          <p:cNvSpPr>
            <a:spLocks noChangeArrowheads="1"/>
          </p:cNvSpPr>
          <p:nvPr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8" name="Line 10"/>
          <p:cNvSpPr>
            <a:spLocks noChangeShapeType="1"/>
          </p:cNvSpPr>
          <p:nvPr/>
        </p:nvSpPr>
        <p:spPr bwMode="auto">
          <a:xfrm>
            <a:off x="1937238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3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079" name="Rectangle 14"/>
          <p:cNvSpPr>
            <a:spLocks noChangeArrowheads="1"/>
          </p:cNvSpPr>
          <p:nvPr/>
        </p:nvSpPr>
        <p:spPr bwMode="auto">
          <a:xfrm>
            <a:off x="754675" y="7605713"/>
            <a:ext cx="410454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3080" name="Рисунок 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2"/>
            <a:ext cx="19050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108440" y="6443666"/>
            <a:ext cx="1943100" cy="29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01" tIns="47854" rIns="95701" bIns="47854">
            <a:spAutoFit/>
          </a:bodyPr>
          <a:lstStyle>
            <a:lvl1pPr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55625" indent="-214313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855663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196975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539875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9970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4542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9114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3686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E5CDF6C-0E54-4DE1-84C9-25AE8C8BDCBF}" type="slidenum">
              <a:rPr lang="ru-RU" sz="1300" smtClean="0">
                <a:solidFill>
                  <a:prstClr val="white"/>
                </a:solidFill>
                <a:latin typeface="Arial Narrow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300" dirty="0">
              <a:solidFill>
                <a:prstClr val="white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345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+mj-lt"/>
          <a:ea typeface="+mj-ea"/>
          <a:cs typeface="+mj-cs"/>
        </a:defRPr>
      </a:lvl1pPr>
      <a:lvl2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2pPr>
      <a:lvl3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3pPr>
      <a:lvl4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4pPr>
      <a:lvl5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5pPr>
      <a:lvl6pPr marL="639541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6pPr>
      <a:lvl7pPr marL="1279082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7pPr>
      <a:lvl8pPr marL="1918624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8pPr>
      <a:lvl9pPr marL="2558165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9pPr>
    </p:titleStyle>
    <p:bodyStyle>
      <a:lvl1pPr marL="358775" indent="-358775" algn="l" defTabSz="684213" rtl="0" eaLnBrk="0" fontAlgn="base" hangingPunct="0">
        <a:spcBef>
          <a:spcPct val="20000"/>
        </a:spcBef>
        <a:spcAft>
          <a:spcPct val="0"/>
        </a:spcAft>
        <a:buChar char="•"/>
        <a:defRPr sz="2700" b="1">
          <a:solidFill>
            <a:srgbClr val="003366"/>
          </a:solidFill>
          <a:latin typeface="+mn-lt"/>
          <a:ea typeface="+mn-ea"/>
          <a:cs typeface="+mn-cs"/>
        </a:defRPr>
      </a:lvl1pPr>
      <a:lvl2pPr marL="776288" indent="-296863" algn="l" defTabSz="684213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Arial" charset="0"/>
        </a:defRPr>
      </a:lvl2pPr>
      <a:lvl3pPr marL="1195388" indent="-238125" algn="l" defTabSz="684213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Arial" charset="0"/>
        </a:defRPr>
      </a:lvl3pPr>
      <a:lvl4pPr marL="1674813" indent="-238125" algn="l" defTabSz="684213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Arial" charset="0"/>
        </a:defRPr>
      </a:lvl4pPr>
      <a:lvl5pPr marL="2152650" indent="-239713" algn="l" defTabSz="684213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Arial" charset="0"/>
        </a:defRPr>
      </a:lvl5pPr>
      <a:lvl6pPr marL="3517483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6pPr>
      <a:lvl7pPr marL="4157024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7pPr>
      <a:lvl8pPr marL="4796569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8pPr>
      <a:lvl9pPr marL="5436113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54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082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8624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8165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771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7256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6797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634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Group 4"/>
          <p:cNvGrpSpPr>
            <a:grpSpLocks/>
          </p:cNvGrpSpPr>
          <p:nvPr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3083" name="Rectangle 5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084" name="Rectangle 6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085" name="Line 7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300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3076" name="Rectangle 8"/>
          <p:cNvSpPr>
            <a:spLocks noChangeArrowheads="1"/>
          </p:cNvSpPr>
          <p:nvPr/>
        </p:nvSpPr>
        <p:spPr bwMode="auto">
          <a:xfrm>
            <a:off x="2" y="0"/>
            <a:ext cx="1937238" cy="1079500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7" name="Rectangle 9"/>
          <p:cNvSpPr>
            <a:spLocks noChangeArrowheads="1"/>
          </p:cNvSpPr>
          <p:nvPr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8" name="Line 10"/>
          <p:cNvSpPr>
            <a:spLocks noChangeShapeType="1"/>
          </p:cNvSpPr>
          <p:nvPr/>
        </p:nvSpPr>
        <p:spPr bwMode="auto">
          <a:xfrm>
            <a:off x="1937238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3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079" name="Rectangle 14"/>
          <p:cNvSpPr>
            <a:spLocks noChangeArrowheads="1"/>
          </p:cNvSpPr>
          <p:nvPr/>
        </p:nvSpPr>
        <p:spPr bwMode="auto">
          <a:xfrm>
            <a:off x="754675" y="7605713"/>
            <a:ext cx="410454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3080" name="Рисунок 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2"/>
            <a:ext cx="19050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108440" y="6443666"/>
            <a:ext cx="1943100" cy="29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01" tIns="47854" rIns="95701" bIns="47854">
            <a:spAutoFit/>
          </a:bodyPr>
          <a:lstStyle>
            <a:lvl1pPr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55625" indent="-214313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855663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196975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539875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9970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4542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9114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3686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E5CDF6C-0E54-4DE1-84C9-25AE8C8BDCBF}" type="slidenum">
              <a:rPr lang="ru-RU" sz="1300" smtClean="0">
                <a:solidFill>
                  <a:prstClr val="white"/>
                </a:solidFill>
                <a:latin typeface="Arial Narrow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300" dirty="0">
              <a:solidFill>
                <a:prstClr val="white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087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+mj-lt"/>
          <a:ea typeface="+mj-ea"/>
          <a:cs typeface="+mj-cs"/>
        </a:defRPr>
      </a:lvl1pPr>
      <a:lvl2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2pPr>
      <a:lvl3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3pPr>
      <a:lvl4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4pPr>
      <a:lvl5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5pPr>
      <a:lvl6pPr marL="639541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6pPr>
      <a:lvl7pPr marL="1279082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7pPr>
      <a:lvl8pPr marL="1918624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8pPr>
      <a:lvl9pPr marL="2558165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9pPr>
    </p:titleStyle>
    <p:bodyStyle>
      <a:lvl1pPr marL="358775" indent="-358775" algn="l" defTabSz="684213" rtl="0" eaLnBrk="0" fontAlgn="base" hangingPunct="0">
        <a:spcBef>
          <a:spcPct val="20000"/>
        </a:spcBef>
        <a:spcAft>
          <a:spcPct val="0"/>
        </a:spcAft>
        <a:buChar char="•"/>
        <a:defRPr sz="2700" b="1">
          <a:solidFill>
            <a:srgbClr val="003366"/>
          </a:solidFill>
          <a:latin typeface="+mn-lt"/>
          <a:ea typeface="+mn-ea"/>
          <a:cs typeface="+mn-cs"/>
        </a:defRPr>
      </a:lvl1pPr>
      <a:lvl2pPr marL="776288" indent="-296863" algn="l" defTabSz="684213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Arial" charset="0"/>
        </a:defRPr>
      </a:lvl2pPr>
      <a:lvl3pPr marL="1195388" indent="-238125" algn="l" defTabSz="684213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Arial" charset="0"/>
        </a:defRPr>
      </a:lvl3pPr>
      <a:lvl4pPr marL="1674813" indent="-238125" algn="l" defTabSz="684213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Arial" charset="0"/>
        </a:defRPr>
      </a:lvl4pPr>
      <a:lvl5pPr marL="2152650" indent="-239713" algn="l" defTabSz="684213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Arial" charset="0"/>
        </a:defRPr>
      </a:lvl5pPr>
      <a:lvl6pPr marL="3517483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6pPr>
      <a:lvl7pPr marL="4157024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7pPr>
      <a:lvl8pPr marL="4796569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8pPr>
      <a:lvl9pPr marL="5436113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54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082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8624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8165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771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7256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6797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634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Group 4"/>
          <p:cNvGrpSpPr>
            <a:grpSpLocks/>
          </p:cNvGrpSpPr>
          <p:nvPr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3083" name="Rectangle 5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084" name="Rectangle 6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085" name="Line 7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300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3076" name="Rectangle 8"/>
          <p:cNvSpPr>
            <a:spLocks noChangeArrowheads="1"/>
          </p:cNvSpPr>
          <p:nvPr/>
        </p:nvSpPr>
        <p:spPr bwMode="auto">
          <a:xfrm>
            <a:off x="2" y="0"/>
            <a:ext cx="1937238" cy="1079500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7" name="Rectangle 9"/>
          <p:cNvSpPr>
            <a:spLocks noChangeArrowheads="1"/>
          </p:cNvSpPr>
          <p:nvPr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8" name="Line 10"/>
          <p:cNvSpPr>
            <a:spLocks noChangeShapeType="1"/>
          </p:cNvSpPr>
          <p:nvPr/>
        </p:nvSpPr>
        <p:spPr bwMode="auto">
          <a:xfrm>
            <a:off x="1937238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3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079" name="Rectangle 14"/>
          <p:cNvSpPr>
            <a:spLocks noChangeArrowheads="1"/>
          </p:cNvSpPr>
          <p:nvPr/>
        </p:nvSpPr>
        <p:spPr bwMode="auto">
          <a:xfrm>
            <a:off x="754675" y="7605713"/>
            <a:ext cx="410454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3080" name="Рисунок 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2"/>
            <a:ext cx="19050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108440" y="6443666"/>
            <a:ext cx="1943100" cy="29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01" tIns="47854" rIns="95701" bIns="47854">
            <a:spAutoFit/>
          </a:bodyPr>
          <a:lstStyle>
            <a:lvl1pPr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55625" indent="-214313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855663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196975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539875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9970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4542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9114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3686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E5CDF6C-0E54-4DE1-84C9-25AE8C8BDCBF}" type="slidenum">
              <a:rPr lang="ru-RU" sz="1300" smtClean="0">
                <a:solidFill>
                  <a:prstClr val="white"/>
                </a:solidFill>
                <a:latin typeface="Arial Narrow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300" dirty="0">
              <a:solidFill>
                <a:prstClr val="white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643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+mj-lt"/>
          <a:ea typeface="+mj-ea"/>
          <a:cs typeface="+mj-cs"/>
        </a:defRPr>
      </a:lvl1pPr>
      <a:lvl2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2pPr>
      <a:lvl3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3pPr>
      <a:lvl4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4pPr>
      <a:lvl5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5pPr>
      <a:lvl6pPr marL="639541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6pPr>
      <a:lvl7pPr marL="1279082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7pPr>
      <a:lvl8pPr marL="1918624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8pPr>
      <a:lvl9pPr marL="2558165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9pPr>
    </p:titleStyle>
    <p:bodyStyle>
      <a:lvl1pPr marL="358775" indent="-358775" algn="l" defTabSz="684213" rtl="0" eaLnBrk="0" fontAlgn="base" hangingPunct="0">
        <a:spcBef>
          <a:spcPct val="20000"/>
        </a:spcBef>
        <a:spcAft>
          <a:spcPct val="0"/>
        </a:spcAft>
        <a:buChar char="•"/>
        <a:defRPr sz="2700" b="1">
          <a:solidFill>
            <a:srgbClr val="003366"/>
          </a:solidFill>
          <a:latin typeface="+mn-lt"/>
          <a:ea typeface="+mn-ea"/>
          <a:cs typeface="+mn-cs"/>
        </a:defRPr>
      </a:lvl1pPr>
      <a:lvl2pPr marL="776288" indent="-296863" algn="l" defTabSz="684213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Arial" charset="0"/>
        </a:defRPr>
      </a:lvl2pPr>
      <a:lvl3pPr marL="1195388" indent="-238125" algn="l" defTabSz="684213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Arial" charset="0"/>
        </a:defRPr>
      </a:lvl3pPr>
      <a:lvl4pPr marL="1674813" indent="-238125" algn="l" defTabSz="684213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Arial" charset="0"/>
        </a:defRPr>
      </a:lvl4pPr>
      <a:lvl5pPr marL="2152650" indent="-239713" algn="l" defTabSz="684213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Arial" charset="0"/>
        </a:defRPr>
      </a:lvl5pPr>
      <a:lvl6pPr marL="3517483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6pPr>
      <a:lvl7pPr marL="4157024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7pPr>
      <a:lvl8pPr marL="4796569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8pPr>
      <a:lvl9pPr marL="5436113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54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082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8624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8165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771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7256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6797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634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5" name="Group 4"/>
          <p:cNvGrpSpPr>
            <a:grpSpLocks/>
          </p:cNvGrpSpPr>
          <p:nvPr/>
        </p:nvGrpSpPr>
        <p:grpSpPr bwMode="auto">
          <a:xfrm>
            <a:off x="0" y="6318250"/>
            <a:ext cx="9144000" cy="539750"/>
            <a:chOff x="0" y="3974"/>
            <a:chExt cx="5760" cy="340"/>
          </a:xfrm>
        </p:grpSpPr>
        <p:sp>
          <p:nvSpPr>
            <p:cNvPr id="3083" name="Rectangle 5"/>
            <p:cNvSpPr>
              <a:spLocks noChangeArrowheads="1"/>
            </p:cNvSpPr>
            <p:nvPr userDrawn="1"/>
          </p:nvSpPr>
          <p:spPr bwMode="auto">
            <a:xfrm>
              <a:off x="0" y="3974"/>
              <a:ext cx="1220" cy="340"/>
            </a:xfrm>
            <a:prstGeom prst="rect">
              <a:avLst/>
            </a:prstGeom>
            <a:solidFill>
              <a:srgbClr val="0066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084" name="Rectangle 6"/>
            <p:cNvSpPr>
              <a:spLocks noChangeArrowheads="1"/>
            </p:cNvSpPr>
            <p:nvPr userDrawn="1"/>
          </p:nvSpPr>
          <p:spPr bwMode="auto">
            <a:xfrm>
              <a:off x="1224" y="3974"/>
              <a:ext cx="4536" cy="340"/>
            </a:xfrm>
            <a:prstGeom prst="rect">
              <a:avLst/>
            </a:prstGeom>
            <a:solidFill>
              <a:srgbClr val="3399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 anchor="ctr"/>
            <a:lstStyle/>
            <a:p>
              <a:pPr defTabSz="684213" fontAlgn="base">
                <a:spcBef>
                  <a:spcPct val="0"/>
                </a:spcBef>
                <a:spcAft>
                  <a:spcPct val="0"/>
                </a:spcAft>
              </a:pPr>
              <a:endParaRPr lang="ru-RU">
                <a:solidFill>
                  <a:srgbClr val="FFFFFF"/>
                </a:solidFill>
                <a:cs typeface="Arial" charset="0"/>
              </a:endParaRPr>
            </a:p>
          </p:txBody>
        </p:sp>
        <p:sp>
          <p:nvSpPr>
            <p:cNvPr id="3085" name="Line 7"/>
            <p:cNvSpPr>
              <a:spLocks noChangeShapeType="1"/>
            </p:cNvSpPr>
            <p:nvPr userDrawn="1"/>
          </p:nvSpPr>
          <p:spPr bwMode="auto">
            <a:xfrm>
              <a:off x="1220" y="3974"/>
              <a:ext cx="0" cy="34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lIns="0" tIns="0" rIns="0" bIns="0" anchor="ctr"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1300">
                <a:solidFill>
                  <a:prstClr val="black"/>
                </a:solidFill>
                <a:latin typeface="Arial" charset="0"/>
                <a:cs typeface="Arial" charset="0"/>
              </a:endParaRPr>
            </a:p>
          </p:txBody>
        </p:sp>
      </p:grpSp>
      <p:sp>
        <p:nvSpPr>
          <p:cNvPr id="3076" name="Rectangle 8"/>
          <p:cNvSpPr>
            <a:spLocks noChangeArrowheads="1"/>
          </p:cNvSpPr>
          <p:nvPr/>
        </p:nvSpPr>
        <p:spPr bwMode="auto">
          <a:xfrm>
            <a:off x="2" y="0"/>
            <a:ext cx="1937238" cy="1079500"/>
          </a:xfrm>
          <a:prstGeom prst="rect">
            <a:avLst/>
          </a:prstGeom>
          <a:solidFill>
            <a:srgbClr val="0066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7" name="Rectangle 9"/>
          <p:cNvSpPr>
            <a:spLocks noChangeArrowheads="1"/>
          </p:cNvSpPr>
          <p:nvPr/>
        </p:nvSpPr>
        <p:spPr bwMode="auto">
          <a:xfrm>
            <a:off x="1943100" y="0"/>
            <a:ext cx="7200900" cy="1079500"/>
          </a:xfrm>
          <a:prstGeom prst="rect">
            <a:avLst/>
          </a:prstGeom>
          <a:solidFill>
            <a:srgbClr val="003366"/>
          </a:solidFill>
          <a:ln>
            <a:noFill/>
          </a:ln>
          <a:extLs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sp>
        <p:nvSpPr>
          <p:cNvPr id="3078" name="Line 10"/>
          <p:cNvSpPr>
            <a:spLocks noChangeShapeType="1"/>
          </p:cNvSpPr>
          <p:nvPr/>
        </p:nvSpPr>
        <p:spPr bwMode="auto">
          <a:xfrm>
            <a:off x="1937238" y="0"/>
            <a:ext cx="0" cy="107950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300">
              <a:solidFill>
                <a:prstClr val="black"/>
              </a:solidFill>
              <a:latin typeface="Arial" charset="0"/>
              <a:cs typeface="Arial" charset="0"/>
            </a:endParaRPr>
          </a:p>
        </p:txBody>
      </p:sp>
      <p:sp>
        <p:nvSpPr>
          <p:cNvPr id="3079" name="Rectangle 14"/>
          <p:cNvSpPr>
            <a:spLocks noChangeArrowheads="1"/>
          </p:cNvSpPr>
          <p:nvPr/>
        </p:nvSpPr>
        <p:spPr bwMode="auto">
          <a:xfrm>
            <a:off x="754675" y="7605713"/>
            <a:ext cx="4104542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 anchor="ctr"/>
          <a:lstStyle/>
          <a:p>
            <a:pPr defTabSz="684213" fontAlgn="base">
              <a:spcBef>
                <a:spcPct val="0"/>
              </a:spcBef>
              <a:spcAft>
                <a:spcPct val="0"/>
              </a:spcAft>
            </a:pPr>
            <a:endParaRPr lang="ru-RU">
              <a:solidFill>
                <a:srgbClr val="FFFFFF"/>
              </a:solidFill>
              <a:cs typeface="Arial" charset="0"/>
            </a:endParaRPr>
          </a:p>
        </p:txBody>
      </p:sp>
      <p:pic>
        <p:nvPicPr>
          <p:cNvPr id="3080" name="Рисунок 1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" y="2"/>
            <a:ext cx="1905000" cy="107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TextBox 1"/>
          <p:cNvSpPr txBox="1">
            <a:spLocks noChangeArrowheads="1"/>
          </p:cNvSpPr>
          <p:nvPr/>
        </p:nvSpPr>
        <p:spPr bwMode="auto">
          <a:xfrm>
            <a:off x="108440" y="6443666"/>
            <a:ext cx="1943100" cy="296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5701" tIns="47854" rIns="95701" bIns="47854">
            <a:spAutoFit/>
          </a:bodyPr>
          <a:lstStyle>
            <a:lvl1pPr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555625" indent="-214313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855663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196975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1539875" indent="-171450" defTabSz="684213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19970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4542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29114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368675" indent="-171450" defTabSz="68421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fld id="{0E5CDF6C-0E54-4DE1-84C9-25AE8C8BDCBF}" type="slidenum">
              <a:rPr lang="ru-RU" sz="1300" smtClean="0">
                <a:solidFill>
                  <a:prstClr val="white"/>
                </a:solidFill>
                <a:latin typeface="Arial Narrow" pitchFamily="34" charset="0"/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ru-RU" sz="1300" dirty="0">
              <a:solidFill>
                <a:prstClr val="white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9112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  <p:sldLayoutId id="2147483710" r:id="rId4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+mj-lt"/>
          <a:ea typeface="+mj-ea"/>
          <a:cs typeface="+mj-cs"/>
        </a:defRPr>
      </a:lvl1pPr>
      <a:lvl2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2pPr>
      <a:lvl3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3pPr>
      <a:lvl4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4pPr>
      <a:lvl5pPr algn="l" defTabSz="684213" rtl="0" eaLnBrk="0" fontAlgn="base" hangingPunct="0">
        <a:spcBef>
          <a:spcPct val="0"/>
        </a:spcBef>
        <a:spcAft>
          <a:spcPct val="0"/>
        </a:spcAft>
        <a:defRPr sz="2700">
          <a:solidFill>
            <a:schemeClr val="bg1"/>
          </a:solidFill>
          <a:latin typeface="Arial Narrow" pitchFamily="34" charset="0"/>
        </a:defRPr>
      </a:lvl5pPr>
      <a:lvl6pPr marL="639541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6pPr>
      <a:lvl7pPr marL="1279082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7pPr>
      <a:lvl8pPr marL="1918624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8pPr>
      <a:lvl9pPr marL="2558165" algn="l" rtl="0" fontAlgn="base">
        <a:spcBef>
          <a:spcPct val="0"/>
        </a:spcBef>
        <a:spcAft>
          <a:spcPct val="0"/>
        </a:spcAft>
        <a:defRPr sz="3600">
          <a:solidFill>
            <a:schemeClr val="bg1"/>
          </a:solidFill>
          <a:latin typeface="Arial Narrow" pitchFamily="34" charset="0"/>
        </a:defRPr>
      </a:lvl9pPr>
    </p:titleStyle>
    <p:bodyStyle>
      <a:lvl1pPr marL="358775" indent="-358775" algn="l" defTabSz="684213" rtl="0" eaLnBrk="0" fontAlgn="base" hangingPunct="0">
        <a:spcBef>
          <a:spcPct val="20000"/>
        </a:spcBef>
        <a:spcAft>
          <a:spcPct val="0"/>
        </a:spcAft>
        <a:buChar char="•"/>
        <a:defRPr sz="2700" b="1">
          <a:solidFill>
            <a:srgbClr val="003366"/>
          </a:solidFill>
          <a:latin typeface="+mn-lt"/>
          <a:ea typeface="+mn-ea"/>
          <a:cs typeface="+mn-cs"/>
        </a:defRPr>
      </a:lvl1pPr>
      <a:lvl2pPr marL="776288" indent="-296863" algn="l" defTabSz="684213" rtl="0" eaLnBrk="0" fontAlgn="base" hangingPunct="0">
        <a:spcBef>
          <a:spcPct val="20000"/>
        </a:spcBef>
        <a:spcAft>
          <a:spcPct val="0"/>
        </a:spcAft>
        <a:buChar char="–"/>
        <a:defRPr sz="2900">
          <a:solidFill>
            <a:schemeClr val="tx1"/>
          </a:solidFill>
          <a:latin typeface="Arial" charset="0"/>
        </a:defRPr>
      </a:lvl2pPr>
      <a:lvl3pPr marL="1195388" indent="-238125" algn="l" defTabSz="684213" rtl="0" eaLnBrk="0" fontAlgn="base" hangingPunct="0">
        <a:spcBef>
          <a:spcPct val="20000"/>
        </a:spcBef>
        <a:spcAft>
          <a:spcPct val="0"/>
        </a:spcAft>
        <a:buChar char="•"/>
        <a:defRPr sz="2500">
          <a:solidFill>
            <a:schemeClr val="tx1"/>
          </a:solidFill>
          <a:latin typeface="Arial" charset="0"/>
        </a:defRPr>
      </a:lvl3pPr>
      <a:lvl4pPr marL="1674813" indent="-238125" algn="l" defTabSz="684213" rtl="0" eaLnBrk="0" fontAlgn="base" hangingPunct="0">
        <a:spcBef>
          <a:spcPct val="20000"/>
        </a:spcBef>
        <a:spcAft>
          <a:spcPct val="0"/>
        </a:spcAft>
        <a:buChar char="–"/>
        <a:defRPr sz="2100">
          <a:solidFill>
            <a:schemeClr val="tx1"/>
          </a:solidFill>
          <a:latin typeface="Arial" charset="0"/>
        </a:defRPr>
      </a:lvl4pPr>
      <a:lvl5pPr marL="2152650" indent="-239713" algn="l" defTabSz="684213" rtl="0" eaLnBrk="0" fontAlgn="base" hangingPunct="0">
        <a:spcBef>
          <a:spcPct val="20000"/>
        </a:spcBef>
        <a:spcAft>
          <a:spcPct val="0"/>
        </a:spcAft>
        <a:buChar char="»"/>
        <a:defRPr sz="2100">
          <a:solidFill>
            <a:schemeClr val="tx1"/>
          </a:solidFill>
          <a:latin typeface="Arial" charset="0"/>
        </a:defRPr>
      </a:lvl5pPr>
      <a:lvl6pPr marL="3517483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6pPr>
      <a:lvl7pPr marL="4157024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7pPr>
      <a:lvl8pPr marL="4796569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8pPr>
      <a:lvl9pPr marL="5436113" indent="-319771" algn="l" rtl="0" fontAlgn="base">
        <a:spcBef>
          <a:spcPct val="20000"/>
        </a:spcBef>
        <a:spcAft>
          <a:spcPct val="0"/>
        </a:spcAft>
        <a:buChar char="»"/>
        <a:defRPr sz="2800">
          <a:solidFill>
            <a:schemeClr val="tx1"/>
          </a:solidFill>
          <a:latin typeface="Arial" charset="0"/>
        </a:defRPr>
      </a:lvl9pPr>
    </p:bodyStyle>
    <p:otherStyle>
      <a:defPPr>
        <a:defRPr lang="ru-RU"/>
      </a:defPPr>
      <a:lvl1pPr marL="0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3954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79082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18624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58165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19771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37256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76797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16341" algn="l" defTabSz="1279082" rtl="0" eaLnBrk="1" latinLnBrk="0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hyperlink" Target="http://yugorsk-tr.gazprom.ru/d/story/e2/482/2.-uchastnikov-konferentsii-privetstvoval-generalnyj-direktor-oo.jpg" TargetMode="External"/><Relationship Id="rId5" Type="http://schemas.openxmlformats.org/officeDocument/2006/relationships/image" Target="../media/image22.jpeg"/><Relationship Id="rId6" Type="http://schemas.openxmlformats.org/officeDocument/2006/relationships/hyperlink" Target="http://yugorsk-tr.gazprom.ru/d/story/e2/482/1.1.-bolee-350-chelovek-prinyali-uchastie-v-konferentsii-posvyas.jpg" TargetMode="External"/><Relationship Id="rId7" Type="http://schemas.openxmlformats.org/officeDocument/2006/relationships/image" Target="../media/image23.jpeg"/><Relationship Id="rId8" Type="http://schemas.openxmlformats.org/officeDocument/2006/relationships/hyperlink" Target="http://yugorsk-tr.gazprom.ru/d/story/e2/482/5.-na-vstreche-rukovodstva-obshchestva-i-predstavitelej-vysshikh.jpg" TargetMode="External"/><Relationship Id="rId9" Type="http://schemas.openxmlformats.org/officeDocument/2006/relationships/image" Target="../media/image24.jpeg"/><Relationship Id="rId10" Type="http://schemas.openxmlformats.org/officeDocument/2006/relationships/image" Target="../media/image25.jpeg"/><Relationship Id="rId11" Type="http://schemas.openxmlformats.org/officeDocument/2006/relationships/image" Target="../media/image26.jpe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0.jpeg"/><Relationship Id="rId1" Type="http://schemas.openxmlformats.org/officeDocument/2006/relationships/slideLayout" Target="../slideLayouts/slideLayout54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1.jpeg"/><Relationship Id="rId5" Type="http://schemas.openxmlformats.org/officeDocument/2006/relationships/image" Target="../media/image12.jpeg"/><Relationship Id="rId6" Type="http://schemas.openxmlformats.org/officeDocument/2006/relationships/image" Target="../media/image13.jpeg"/><Relationship Id="rId7" Type="http://schemas.openxmlformats.org/officeDocument/2006/relationships/image" Target="../media/image14.jpeg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1" Type="http://schemas.openxmlformats.org/officeDocument/2006/relationships/diagramQuickStyle" Target="../diagrams/quickStyle2.xml"/><Relationship Id="rId12" Type="http://schemas.openxmlformats.org/officeDocument/2006/relationships/diagramColors" Target="../diagrams/colors2.xml"/><Relationship Id="rId13" Type="http://schemas.microsoft.com/office/2007/relationships/diagramDrawing" Target="../diagrams/drawing2.xml"/><Relationship Id="rId1" Type="http://schemas.openxmlformats.org/officeDocument/2006/relationships/slideLayout" Target="../slideLayouts/slideLayout5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9.png"/><Relationship Id="rId4" Type="http://schemas.openxmlformats.org/officeDocument/2006/relationships/diagramData" Target="../diagrams/data1.xml"/><Relationship Id="rId5" Type="http://schemas.openxmlformats.org/officeDocument/2006/relationships/diagramLayout" Target="../diagrams/layout1.xml"/><Relationship Id="rId6" Type="http://schemas.openxmlformats.org/officeDocument/2006/relationships/diagramQuickStyle" Target="../diagrams/quickStyle1.xml"/><Relationship Id="rId7" Type="http://schemas.openxmlformats.org/officeDocument/2006/relationships/diagramColors" Target="../diagrams/colors1.xml"/><Relationship Id="rId8" Type="http://schemas.microsoft.com/office/2007/relationships/diagramDrawing" Target="../diagrams/drawing1.xml"/><Relationship Id="rId9" Type="http://schemas.openxmlformats.org/officeDocument/2006/relationships/diagramData" Target="../diagrams/data2.xml"/><Relationship Id="rId10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19.jpeg"/><Relationship Id="rId5" Type="http://schemas.openxmlformats.org/officeDocument/2006/relationships/image" Target="../media/image20.jpeg"/><Relationship Id="rId6" Type="http://schemas.openxmlformats.org/officeDocument/2006/relationships/image" Target="../media/image21.jpeg"/><Relationship Id="rId1" Type="http://schemas.openxmlformats.org/officeDocument/2006/relationships/slideLayout" Target="../slideLayouts/slideLayout54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chart" Target="../charts/chart1.xml"/><Relationship Id="rId5" Type="http://schemas.openxmlformats.org/officeDocument/2006/relationships/chart" Target="../charts/chart2.xml"/><Relationship Id="rId6" Type="http://schemas.openxmlformats.org/officeDocument/2006/relationships/chart" Target="../charts/chart3.xml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Line 10"/>
          <p:cNvSpPr>
            <a:spLocks noChangeShapeType="1"/>
          </p:cNvSpPr>
          <p:nvPr/>
        </p:nvSpPr>
        <p:spPr bwMode="auto">
          <a:xfrm>
            <a:off x="0" y="630872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ru-RU" sz="1700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23555" name="Line 11"/>
          <p:cNvSpPr>
            <a:spLocks noChangeShapeType="1"/>
          </p:cNvSpPr>
          <p:nvPr/>
        </p:nvSpPr>
        <p:spPr bwMode="auto">
          <a:xfrm>
            <a:off x="0" y="1082675"/>
            <a:ext cx="9144000" cy="0"/>
          </a:xfrm>
          <a:prstGeom prst="line">
            <a:avLst/>
          </a:prstGeom>
          <a:noFill/>
          <a:ln w="15875">
            <a:solidFill>
              <a:schemeClr val="bg1"/>
            </a:solidFill>
            <a:round/>
            <a:headEnd/>
            <a:tailEnd/>
          </a:ln>
        </p:spPr>
        <p:txBody>
          <a:bodyPr lIns="0" tIns="0" rIns="0" bIns="0" anchor="ctr"/>
          <a:lstStyle/>
          <a:p>
            <a:endParaRPr lang="ru-RU" sz="1700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23557" name="Text Box 13"/>
          <p:cNvSpPr txBox="1">
            <a:spLocks noChangeArrowheads="1"/>
          </p:cNvSpPr>
          <p:nvPr/>
        </p:nvSpPr>
        <p:spPr bwMode="auto">
          <a:xfrm>
            <a:off x="1924050" y="1149683"/>
            <a:ext cx="7219950" cy="52101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>
              <a:lnSpc>
                <a:spcPct val="150000"/>
              </a:lnSpc>
            </a:pPr>
            <a:endParaRPr lang="ru-RU" sz="4000" b="1" dirty="0">
              <a:solidFill>
                <a:srgbClr val="FFFFFF"/>
              </a:solidFill>
              <a:latin typeface="Arial Narrow" pitchFamily="34" charset="0"/>
            </a:endParaRPr>
          </a:p>
        </p:txBody>
      </p:sp>
      <p:pic>
        <p:nvPicPr>
          <p:cNvPr id="23560" name="Picture 1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1924050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0" name="Rectangle 4"/>
          <p:cNvSpPr txBox="1">
            <a:spLocks noChangeArrowheads="1"/>
          </p:cNvSpPr>
          <p:nvPr/>
        </p:nvSpPr>
        <p:spPr bwMode="auto">
          <a:xfrm>
            <a:off x="-106882" y="1412776"/>
            <a:ext cx="9429008" cy="2520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>
              <a:defRPr/>
            </a:pPr>
            <a:r>
              <a:rPr lang="ru-RU" sz="4400" kern="200" spc="100" dirty="0" smtClean="0">
                <a:solidFill>
                  <a:schemeClr val="bg1"/>
                </a:solidFill>
                <a:latin typeface="Arial Narrow" pitchFamily="34" charset="0"/>
                <a:ea typeface="+mj-ea"/>
                <a:cs typeface="Times New Roman" pitchFamily="18" charset="0"/>
              </a:rPr>
              <a:t> </a:t>
            </a:r>
            <a:br>
              <a:rPr lang="ru-RU" sz="4400" kern="200" spc="100" dirty="0" smtClean="0">
                <a:solidFill>
                  <a:schemeClr val="bg1"/>
                </a:solidFill>
                <a:latin typeface="Arial Narrow" pitchFamily="34" charset="0"/>
                <a:ea typeface="+mj-ea"/>
                <a:cs typeface="Times New Roman" pitchFamily="18" charset="0"/>
              </a:rPr>
            </a:br>
            <a:r>
              <a:rPr lang="ru-RU" sz="3600" kern="200" spc="100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Реализация практико-ориентированного </a:t>
            </a:r>
            <a:endParaRPr lang="ru-RU" sz="3600" kern="200" spc="100" dirty="0" smtClean="0">
              <a:solidFill>
                <a:schemeClr val="bg1"/>
              </a:solidFill>
              <a:latin typeface="Arial Narrow" pitchFamily="34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3600" kern="200" spc="100" dirty="0" smtClean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подхода  в </a:t>
            </a:r>
            <a:r>
              <a:rPr lang="ru-RU" sz="3600" kern="200" spc="100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подготовке рабочих кадров. </a:t>
            </a:r>
          </a:p>
          <a:p>
            <a:pPr algn="ctr">
              <a:defRPr/>
            </a:pPr>
            <a:r>
              <a:rPr lang="ru-RU" sz="3600" kern="200" spc="100" dirty="0">
                <a:solidFill>
                  <a:schemeClr val="bg1"/>
                </a:solidFill>
                <a:latin typeface="Arial Narrow" pitchFamily="34" charset="0"/>
                <a:cs typeface="Times New Roman" pitchFamily="18" charset="0"/>
              </a:rPr>
              <a:t>Опыт ООО «Газпром трансгаз Югорск»</a:t>
            </a: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1" y="6359858"/>
            <a:ext cx="9144000" cy="43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r>
              <a:rPr lang="ru-RU" dirty="0" smtClean="0">
                <a:solidFill>
                  <a:srgbClr val="FFFFFF"/>
                </a:solidFill>
                <a:latin typeface="Arial Narrow" pitchFamily="34" charset="0"/>
              </a:rPr>
              <a:t>Круглый стол «О развитии среднего профессионального образования с учетом наиболее востребованных профессий и специальностей в ХМАО-Югре», г. Ханты-Мансийск, 29.05.2018 </a:t>
            </a:r>
            <a:endParaRPr lang="ru-RU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11" name="Подзаголовок 9"/>
          <p:cNvSpPr txBox="1">
            <a:spLocks/>
          </p:cNvSpPr>
          <p:nvPr/>
        </p:nvSpPr>
        <p:spPr bwMode="auto">
          <a:xfrm>
            <a:off x="2743200" y="5051491"/>
            <a:ext cx="6400800" cy="1752600"/>
          </a:xfrm>
          <a:prstGeom prst="rect">
            <a:avLst/>
          </a:prstGeom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 b="0">
                <a:solidFill>
                  <a:schemeClr val="bg1"/>
                </a:solidFill>
                <a:latin typeface="Arial Narrow" pitchFamily="34" charset="0"/>
                <a:ea typeface="+mn-ea"/>
                <a:cs typeface="+mn-cs"/>
              </a:defRPr>
            </a:lvl1pPr>
            <a:lvl2pPr marL="456705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341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0116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6821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3531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0239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196944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3652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algn="r" eaLnBrk="1" hangingPunct="1">
              <a:spcBef>
                <a:spcPct val="0"/>
              </a:spcBef>
              <a:defRPr/>
            </a:pPr>
            <a:r>
              <a:rPr lang="ru-RU" sz="2600" kern="0" spc="100" dirty="0" smtClean="0">
                <a:ea typeface="+mj-ea"/>
                <a:cs typeface="Times New Roman" pitchFamily="18" charset="0"/>
              </a:rPr>
              <a:t>Колпакова Елена </a:t>
            </a:r>
            <a:r>
              <a:rPr lang="ru-RU" sz="2600" kern="0" spc="100" dirty="0">
                <a:ea typeface="+mj-ea"/>
                <a:cs typeface="Times New Roman" pitchFamily="18" charset="0"/>
              </a:rPr>
              <a:t>Н</a:t>
            </a:r>
            <a:r>
              <a:rPr lang="ru-RU" sz="2600" kern="0" spc="100" dirty="0" smtClean="0">
                <a:ea typeface="+mj-ea"/>
                <a:cs typeface="Times New Roman" pitchFamily="18" charset="0"/>
              </a:rPr>
              <a:t>иколаевна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ru-RU" b="1" kern="0" spc="100" dirty="0" smtClean="0">
                <a:ea typeface="+mj-ea"/>
                <a:cs typeface="Times New Roman" pitchFamily="18" charset="0"/>
              </a:rPr>
              <a:t>Начальник отдела кадров и трудовых отношений </a:t>
            </a:r>
          </a:p>
          <a:p>
            <a:pPr algn="r" eaLnBrk="1" hangingPunct="1">
              <a:spcBef>
                <a:spcPct val="0"/>
              </a:spcBef>
              <a:defRPr/>
            </a:pPr>
            <a:r>
              <a:rPr lang="ru-RU" b="1" kern="0" spc="100" dirty="0" smtClean="0">
                <a:ea typeface="+mj-ea"/>
                <a:cs typeface="Times New Roman" pitchFamily="18" charset="0"/>
              </a:rPr>
              <a:t>ООО «Газпром трансгаз Югорск»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lIns="91361" tIns="45681" rIns="91361" bIns="45681" anchor="ctr"/>
          <a:lstStyle/>
          <a:p>
            <a:pPr algn="ctr"/>
            <a:r>
              <a:rPr lang="ru-RU" sz="2800" dirty="0" smtClean="0"/>
              <a:t>Формы взаимодействия с образовательными организациями СПО</a:t>
            </a:r>
            <a:endParaRPr lang="ru-RU" sz="2800" dirty="0"/>
          </a:p>
        </p:txBody>
      </p:sp>
      <p:pic>
        <p:nvPicPr>
          <p:cNvPr id="13" name="Picture 1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1924050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924049" y="6359858"/>
            <a:ext cx="7219951" cy="43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endParaRPr lang="ru-RU" dirty="0">
              <a:solidFill>
                <a:srgbClr val="FFFFFF"/>
              </a:solidFill>
              <a:latin typeface="Arial Narrow" pitchFamily="34" charset="0"/>
            </a:endParaRPr>
          </a:p>
        </p:txBody>
      </p:sp>
      <p:pic>
        <p:nvPicPr>
          <p:cNvPr id="12" name="Рисунок 11" descr="С приветственным словом к участникам конференции обратился генеральный директор ООО «Газпром трансгаз Югорск» Петр Созонов">
            <a:hlinkClick r:id="rId4" tgtFrame="&quot;_blank&quot;"/>
          </p:cNvPr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7325" y="1990725"/>
            <a:ext cx="2895600" cy="2062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 descr="Более 350 человек приняли участие в конференции, посвященной вопросам подготовки квалифицированных кадров для газотранспортного предприятия">
            <a:hlinkClick r:id="rId6" tgtFrame="&quot;_blank&quot;"/>
          </p:cNvPr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7300" y="1962150"/>
            <a:ext cx="2857500" cy="20621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Рисунок 14" descr="На встрече руководства компании и представителей высших и средних специальных учебных заведений обсудили проблемы подготовки квалифицированных кадров">
            <a:hlinkClick r:id="rId8" tgtFrame="&quot;_blank&quot;"/>
          </p:cNvPr>
          <p:cNvPicPr/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314825"/>
            <a:ext cx="2867025" cy="193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2" descr="F:\Дуальное обучение Советский колледж\dsc_7304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0840" y="4314825"/>
            <a:ext cx="2905329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Дуальное обучение Советский колледж\dsc_7253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872" y="4314825"/>
            <a:ext cx="2905327" cy="1933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26872" y="1069975"/>
            <a:ext cx="891235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13–14 </a:t>
            </a:r>
            <a:r>
              <a:rPr lang="ru-RU" dirty="0"/>
              <a:t>марта на базе ООО «Газпром трансгаз Югорск» </a:t>
            </a:r>
            <a:r>
              <a:rPr lang="ru-RU" dirty="0" smtClean="0"/>
              <a:t>прошла </a:t>
            </a:r>
            <a:r>
              <a:rPr lang="ru-RU" dirty="0"/>
              <a:t>конференция </a:t>
            </a:r>
            <a:endParaRPr lang="ru-RU" dirty="0" smtClean="0"/>
          </a:p>
          <a:p>
            <a:pPr algn="ctr"/>
            <a:r>
              <a:rPr lang="ru-RU" dirty="0" smtClean="0"/>
              <a:t>«</a:t>
            </a:r>
            <a:r>
              <a:rPr lang="ru-RU" dirty="0"/>
              <a:t>Образовательные ступени от школы к производству»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1924049" y="6380876"/>
            <a:ext cx="73355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г. </a:t>
            </a:r>
            <a:r>
              <a:rPr lang="ru-RU" dirty="0" smtClean="0">
                <a:solidFill>
                  <a:srgbClr val="FFFFFF"/>
                </a:solidFill>
                <a:latin typeface="Arial Narrow" pitchFamily="34" charset="0"/>
              </a:rPr>
              <a:t>Ханты-Мансийск, </a:t>
            </a:r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29.05.2018</a:t>
            </a:r>
          </a:p>
        </p:txBody>
      </p:sp>
    </p:spTree>
    <p:extLst>
      <p:ext uri="{BB962C8B-B14F-4D97-AF65-F5344CB8AC3E}">
        <p14:creationId xmlns:p14="http://schemas.microsoft.com/office/powerpoint/2010/main" val="4138266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1924050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924049" y="6359858"/>
            <a:ext cx="7219951" cy="43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endParaRPr lang="ru-RU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24049" y="6393243"/>
            <a:ext cx="73355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г. </a:t>
            </a:r>
            <a:r>
              <a:rPr lang="ru-RU" dirty="0" smtClean="0">
                <a:solidFill>
                  <a:srgbClr val="FFFFFF"/>
                </a:solidFill>
                <a:latin typeface="Arial Narrow" pitchFamily="34" charset="0"/>
              </a:rPr>
              <a:t>Ханты-Мансийск, </a:t>
            </a:r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29.05.2018</a:t>
            </a:r>
          </a:p>
        </p:txBody>
      </p:sp>
      <p:sp>
        <p:nvSpPr>
          <p:cNvPr id="6" name="Заголовок 2"/>
          <p:cNvSpPr txBox="1">
            <a:spLocks/>
          </p:cNvSpPr>
          <p:nvPr/>
        </p:nvSpPr>
        <p:spPr>
          <a:xfrm>
            <a:off x="1924049" y="-5255"/>
            <a:ext cx="7209029" cy="1078302"/>
          </a:xfrm>
          <a:prstGeom prst="rect">
            <a:avLst/>
          </a:prstGeom>
        </p:spPr>
        <p:txBody>
          <a:bodyPr lIns="91361" tIns="45681" rIns="91361" bIns="45681" anchor="ctr"/>
          <a:lstStyle>
            <a:lvl1pPr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bg1"/>
                </a:solidFill>
                <a:latin typeface="Arial Narrow" pitchFamily="34" charset="0"/>
              </a:defRPr>
            </a:lvl2pPr>
            <a:lvl3pPr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bg1"/>
                </a:solidFill>
                <a:latin typeface="Arial Narrow" pitchFamily="34" charset="0"/>
              </a:defRPr>
            </a:lvl3pPr>
            <a:lvl4pPr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bg1"/>
                </a:solidFill>
                <a:latin typeface="Arial Narrow" pitchFamily="34" charset="0"/>
              </a:defRPr>
            </a:lvl4pPr>
            <a:lvl5pPr algn="l" defTabSz="684213" rtl="0" eaLnBrk="0" fontAlgn="base" hangingPunct="0">
              <a:spcBef>
                <a:spcPct val="0"/>
              </a:spcBef>
              <a:spcAft>
                <a:spcPct val="0"/>
              </a:spcAft>
              <a:defRPr sz="2700">
                <a:solidFill>
                  <a:schemeClr val="bg1"/>
                </a:solidFill>
                <a:latin typeface="Arial Narrow" pitchFamily="34" charset="0"/>
              </a:defRPr>
            </a:lvl5pPr>
            <a:lvl6pPr marL="639541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 Narrow" pitchFamily="34" charset="0"/>
              </a:defRPr>
            </a:lvl6pPr>
            <a:lvl7pPr marL="1279082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 Narrow" pitchFamily="34" charset="0"/>
              </a:defRPr>
            </a:lvl7pPr>
            <a:lvl8pPr marL="1918624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 Narrow" pitchFamily="34" charset="0"/>
              </a:defRPr>
            </a:lvl8pPr>
            <a:lvl9pPr marL="2558165" algn="l" rtl="0" fontAlgn="base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1"/>
                </a:solidFill>
                <a:latin typeface="Arial Narrow" pitchFamily="34" charset="0"/>
              </a:defRPr>
            </a:lvl9pPr>
          </a:lstStyle>
          <a:p>
            <a:pPr algn="ctr"/>
            <a:r>
              <a:rPr lang="ru-RU" sz="2800" kern="0" dirty="0" smtClean="0"/>
              <a:t>Перспективное взаимодействие </a:t>
            </a:r>
          </a:p>
          <a:p>
            <a:pPr algn="ctr"/>
            <a:r>
              <a:rPr lang="ru-RU" sz="2800" kern="0" dirty="0" smtClean="0"/>
              <a:t>ООО «Газпром трансгаз Югорск» с колледжами</a:t>
            </a:r>
            <a:endParaRPr lang="ru-RU" sz="2800" kern="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9512" y="1196753"/>
            <a:ext cx="896448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 smtClean="0">
              <a:solidFill>
                <a:srgbClr val="FF0000"/>
              </a:solidFill>
              <a:latin typeface="+mn-lt"/>
            </a:endParaRPr>
          </a:p>
          <a:p>
            <a:pPr algn="just">
              <a:spcAft>
                <a:spcPts val="120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70C0"/>
                </a:solidFill>
                <a:latin typeface="+mn-lt"/>
              </a:rPr>
              <a:t> формирование целевых групп по форме дуального обучения для подготовки квалифицированных рабочих кадров по востребованным в Обществе профессиям</a:t>
            </a:r>
          </a:p>
          <a:p>
            <a:pPr algn="just">
              <a:spcAft>
                <a:spcPts val="1200"/>
              </a:spcAft>
              <a:buFont typeface="Arial" pitchFamily="34" charset="0"/>
              <a:buChar char="•"/>
            </a:pPr>
            <a:r>
              <a:rPr lang="ru-RU" sz="2000" dirty="0">
                <a:solidFill>
                  <a:srgbClr val="0070C0"/>
                </a:solidFill>
              </a:rPr>
              <a:t>р</a:t>
            </a:r>
            <a:r>
              <a:rPr lang="ru-RU" sz="2000" dirty="0" smtClean="0">
                <a:solidFill>
                  <a:srgbClr val="0070C0"/>
                </a:solidFill>
              </a:rPr>
              <a:t>азработка новых образовательных программ для подготовки рабочих по востребованным профессиям </a:t>
            </a:r>
            <a:endParaRPr lang="en-US" sz="2000" dirty="0" smtClean="0">
              <a:solidFill>
                <a:srgbClr val="0070C0"/>
              </a:solidFill>
            </a:endParaRPr>
          </a:p>
          <a:p>
            <a:pPr algn="just">
              <a:spcAft>
                <a:spcPts val="120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70C0"/>
                </a:solidFill>
                <a:latin typeface="+mn-lt"/>
              </a:rPr>
              <a:t>формирование квалификационных требований  и оценка соответствия подготовки выпускников этим требованиям</a:t>
            </a:r>
          </a:p>
          <a:p>
            <a:pPr algn="just">
              <a:spcAft>
                <a:spcPts val="120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70C0"/>
                </a:solidFill>
                <a:latin typeface="+mn-lt"/>
              </a:rPr>
              <a:t>создание условий для  организации практики, трудоустройства, адаптации, развития и удержания молодых рабочих</a:t>
            </a:r>
          </a:p>
          <a:p>
            <a:pPr algn="just">
              <a:spcAft>
                <a:spcPts val="1200"/>
              </a:spcAft>
              <a:buFont typeface="Arial" pitchFamily="34" charset="0"/>
              <a:buChar char="•"/>
            </a:pPr>
            <a:r>
              <a:rPr lang="ru-RU" sz="2000" dirty="0" smtClean="0">
                <a:solidFill>
                  <a:srgbClr val="0070C0"/>
                </a:solidFill>
                <a:latin typeface="+mn-lt"/>
              </a:rPr>
              <a:t> совершенствование профориентационной  работы, популяризация рабочих профессий</a:t>
            </a:r>
          </a:p>
        </p:txBody>
      </p:sp>
    </p:spTree>
    <p:extLst>
      <p:ext uri="{BB962C8B-B14F-4D97-AF65-F5344CB8AC3E}">
        <p14:creationId xmlns:p14="http://schemas.microsoft.com/office/powerpoint/2010/main" val="42929304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2253"/>
            <a:ext cx="1934972" cy="107604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1934972" y="6162675"/>
            <a:ext cx="713282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dirty="0" smtClean="0">
              <a:solidFill>
                <a:srgbClr val="FFFFFF"/>
              </a:solidFill>
              <a:latin typeface="Arial Narrow" pitchFamily="34" charset="0"/>
            </a:endParaRPr>
          </a:p>
          <a:p>
            <a:pPr algn="ctr"/>
            <a:r>
              <a:rPr lang="ru-RU" dirty="0" smtClean="0">
                <a:solidFill>
                  <a:srgbClr val="FFFFFF"/>
                </a:solidFill>
                <a:latin typeface="Arial Narrow" pitchFamily="34" charset="0"/>
              </a:rPr>
              <a:t>г</a:t>
            </a:r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. </a:t>
            </a:r>
            <a:r>
              <a:rPr lang="ru-RU" dirty="0" smtClean="0">
                <a:solidFill>
                  <a:srgbClr val="FFFFFF"/>
                </a:solidFill>
                <a:latin typeface="Arial Narrow" pitchFamily="34" charset="0"/>
              </a:rPr>
              <a:t>Ханты-Мансийск, </a:t>
            </a:r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29.05.2018</a:t>
            </a:r>
          </a:p>
          <a:p>
            <a:pPr algn="ctr"/>
            <a:endParaRPr lang="ru-RU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71285" y="2888485"/>
            <a:ext cx="8253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ru-RU" altLang="ru-RU" sz="3600" dirty="0" smtClean="0">
                <a:solidFill>
                  <a:schemeClr val="tx2">
                    <a:lumMod val="75000"/>
                  </a:schemeClr>
                </a:solidFill>
              </a:rPr>
              <a:t>СПАСИБО ЗА ВНИМАНИЕ!</a:t>
            </a:r>
            <a:endParaRPr lang="ru-RU" altLang="ru-RU" sz="36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3567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60635" y="0"/>
            <a:ext cx="7588469" cy="1009650"/>
          </a:xfrm>
        </p:spPr>
        <p:txBody>
          <a:bodyPr lIns="91361" tIns="45681" rIns="91361" bIns="45681" anchor="ctr"/>
          <a:lstStyle/>
          <a:p>
            <a:pPr algn="ctr"/>
            <a:r>
              <a:rPr lang="ru-RU" sz="2800" dirty="0"/>
              <a:t>Основные характеристики</a:t>
            </a:r>
            <a:br>
              <a:rPr lang="ru-RU" sz="2800" dirty="0"/>
            </a:br>
            <a:r>
              <a:rPr lang="ru-RU" sz="2800" dirty="0"/>
              <a:t> ООО «Газпром трансгаз Югорск»</a:t>
            </a:r>
          </a:p>
        </p:txBody>
      </p:sp>
      <p:pic>
        <p:nvPicPr>
          <p:cNvPr id="13" name="Picture 1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1924050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641269" y="6359858"/>
            <a:ext cx="8502732" cy="43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endParaRPr lang="ru-RU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z="1200" b="0" dirty="0" smtClean="0">
                <a:solidFill>
                  <a:srgbClr val="FFFFFF"/>
                </a:solidFill>
              </a:rPr>
              <a:t>2</a:t>
            </a:r>
            <a:endParaRPr lang="ru-RU" sz="1200" b="0" dirty="0">
              <a:solidFill>
                <a:srgbClr val="FFFF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4051" y="6393243"/>
            <a:ext cx="7219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г. </a:t>
            </a:r>
            <a:r>
              <a:rPr lang="ru-RU" dirty="0" smtClean="0">
                <a:solidFill>
                  <a:srgbClr val="FFFFFF"/>
                </a:solidFill>
                <a:latin typeface="Arial Narrow" pitchFamily="34" charset="0"/>
              </a:rPr>
              <a:t>Ханты-Мансийск, </a:t>
            </a:r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29.05.2018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Слет молодых специалистов ООО «Газпром трансгаз Югорск», г. Югорск, 06.02.2018 </a:t>
            </a:r>
          </a:p>
        </p:txBody>
      </p:sp>
      <p:pic>
        <p:nvPicPr>
          <p:cNvPr id="10" name="Picture 2" descr="C:\Documents and Settings\akuznecov\Рабочий стол\Паспорт\газотрасса осн исправл 2014 с фоном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044007" y="1093212"/>
            <a:ext cx="5088122" cy="52100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067758" y="3557539"/>
            <a:ext cx="1264262" cy="461665"/>
          </a:xfrm>
          <a:prstGeom prst="rect">
            <a:avLst/>
          </a:prstGeom>
          <a:solidFill>
            <a:srgbClr val="BBE0E3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2A08B8"/>
                </a:solidFill>
              </a:rPr>
              <a:t>Газпром </a:t>
            </a:r>
            <a:r>
              <a:rPr lang="ru-RU" sz="1200" dirty="0" err="1" smtClean="0">
                <a:solidFill>
                  <a:srgbClr val="2A08B8"/>
                </a:solidFill>
              </a:rPr>
              <a:t>трансгаз</a:t>
            </a:r>
            <a:r>
              <a:rPr lang="ru-RU" sz="1200" dirty="0" smtClean="0">
                <a:solidFill>
                  <a:srgbClr val="2A08B8"/>
                </a:solidFill>
              </a:rPr>
              <a:t> </a:t>
            </a:r>
            <a:br>
              <a:rPr lang="ru-RU" sz="1200" dirty="0" smtClean="0">
                <a:solidFill>
                  <a:srgbClr val="2A08B8"/>
                </a:solidFill>
              </a:rPr>
            </a:br>
            <a:r>
              <a:rPr lang="ru-RU" sz="1200" dirty="0" smtClean="0">
                <a:solidFill>
                  <a:srgbClr val="2A08B8"/>
                </a:solidFill>
              </a:rPr>
              <a:t>Ухта</a:t>
            </a:r>
            <a:endParaRPr lang="ru-RU" sz="1200" dirty="0">
              <a:solidFill>
                <a:srgbClr val="2A08B8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79631" y="5037163"/>
            <a:ext cx="1228639" cy="461665"/>
          </a:xfrm>
          <a:prstGeom prst="rect">
            <a:avLst/>
          </a:prstGeom>
          <a:solidFill>
            <a:srgbClr val="BBE0E3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>
                <a:solidFill>
                  <a:srgbClr val="2A08B8"/>
                </a:solidFill>
              </a:rPr>
              <a:t>Газпром </a:t>
            </a:r>
            <a:r>
              <a:rPr lang="ru-RU" sz="1200" dirty="0" err="1">
                <a:solidFill>
                  <a:srgbClr val="2A08B8"/>
                </a:solidFill>
              </a:rPr>
              <a:t>трансгаз</a:t>
            </a:r>
            <a:r>
              <a:rPr lang="ru-RU" sz="1200" dirty="0">
                <a:solidFill>
                  <a:srgbClr val="2A08B8"/>
                </a:solidFill>
              </a:rPr>
              <a:t/>
            </a:r>
            <a:br>
              <a:rPr lang="ru-RU" sz="1200" dirty="0">
                <a:solidFill>
                  <a:srgbClr val="2A08B8"/>
                </a:solidFill>
              </a:rPr>
            </a:br>
            <a:r>
              <a:rPr lang="ru-RU" sz="1200" dirty="0">
                <a:solidFill>
                  <a:srgbClr val="2A08B8"/>
                </a:solidFill>
              </a:rPr>
              <a:t> Чайковский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079632" y="5808308"/>
            <a:ext cx="1228638" cy="461665"/>
          </a:xfrm>
          <a:prstGeom prst="rect">
            <a:avLst/>
          </a:prstGeom>
          <a:solidFill>
            <a:srgbClr val="BBE0E3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2A08B8"/>
                </a:solidFill>
              </a:rPr>
              <a:t>Газпром </a:t>
            </a:r>
            <a:r>
              <a:rPr lang="ru-RU" sz="1200" dirty="0" err="1" smtClean="0">
                <a:solidFill>
                  <a:srgbClr val="2A08B8"/>
                </a:solidFill>
              </a:rPr>
              <a:t>трансгаз</a:t>
            </a:r>
            <a:r>
              <a:rPr lang="ru-RU" sz="1200" dirty="0" smtClean="0">
                <a:solidFill>
                  <a:srgbClr val="2A08B8"/>
                </a:solidFill>
              </a:rPr>
              <a:t> Екатеринбург</a:t>
            </a:r>
            <a:endParaRPr lang="ru-RU" sz="1200" dirty="0">
              <a:solidFill>
                <a:srgbClr val="2A08B8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908967" y="1664000"/>
            <a:ext cx="1211284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2A08B8"/>
                </a:solidFill>
              </a:rPr>
              <a:t>Газпром добыча Ямбург</a:t>
            </a:r>
            <a:endParaRPr lang="ru-RU" sz="1200" dirty="0">
              <a:solidFill>
                <a:srgbClr val="2A08B8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7908968" y="2192216"/>
            <a:ext cx="1211284" cy="461665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1200" dirty="0" smtClean="0">
                <a:solidFill>
                  <a:srgbClr val="1F05BB"/>
                </a:solidFill>
              </a:rPr>
              <a:t>Газпром добыча  </a:t>
            </a:r>
            <a:br>
              <a:rPr lang="ru-RU" sz="1200" dirty="0" smtClean="0">
                <a:solidFill>
                  <a:srgbClr val="1F05BB"/>
                </a:solidFill>
              </a:rPr>
            </a:br>
            <a:r>
              <a:rPr lang="ru-RU" sz="1200" dirty="0" smtClean="0">
                <a:solidFill>
                  <a:srgbClr val="1F05BB"/>
                </a:solidFill>
              </a:rPr>
              <a:t>Уренгой</a:t>
            </a:r>
            <a:endParaRPr lang="ru-RU" sz="1200" dirty="0">
              <a:solidFill>
                <a:srgbClr val="1F05BB"/>
              </a:solidFill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908967" y="2717800"/>
            <a:ext cx="1228764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2A08B8"/>
                </a:solidFill>
              </a:rPr>
              <a:t>Газпром добыча Надым</a:t>
            </a:r>
            <a:endParaRPr lang="ru-RU" sz="1200" dirty="0">
              <a:solidFill>
                <a:srgbClr val="2A08B8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7908968" y="3260577"/>
            <a:ext cx="1235032" cy="646331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pPr algn="ctr"/>
            <a:r>
              <a:rPr lang="ru-RU" sz="1200" dirty="0" smtClean="0">
                <a:solidFill>
                  <a:srgbClr val="2A08B8"/>
                </a:solidFill>
              </a:rPr>
              <a:t>Независимые производители газа</a:t>
            </a:r>
            <a:endParaRPr lang="ru-RU" sz="1200" dirty="0">
              <a:solidFill>
                <a:srgbClr val="2A08B8"/>
              </a:solidFill>
            </a:endParaRPr>
          </a:p>
        </p:txBody>
      </p:sp>
      <p:sp>
        <p:nvSpPr>
          <p:cNvPr id="20" name="Прямоугольник 9"/>
          <p:cNvSpPr>
            <a:spLocks noChangeArrowheads="1"/>
          </p:cNvSpPr>
          <p:nvPr/>
        </p:nvSpPr>
        <p:spPr bwMode="auto">
          <a:xfrm>
            <a:off x="179388" y="1455653"/>
            <a:ext cx="388811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/>
              <a:t>ООО «Газпром трансгаз Югорск» осуществляет свою деятельность в трех субъектах Российской Федерации: Ямало-Ненецком, Ханты-Мансийском автономных округах и Свердловской области. </a:t>
            </a:r>
          </a:p>
          <a:p>
            <a:pPr>
              <a:defRPr/>
            </a:pPr>
            <a:r>
              <a:rPr lang="ru-RU" dirty="0"/>
              <a:t>24 из 40 филиалов Общества расположены в Югре. </a:t>
            </a:r>
          </a:p>
          <a:p>
            <a:pPr>
              <a:defRPr/>
            </a:pPr>
            <a:r>
              <a:rPr lang="ru-RU" dirty="0"/>
              <a:t>В большинстве трассовых городов и поселков «Газпром трансгаз Югорск»</a:t>
            </a:r>
          </a:p>
          <a:p>
            <a:pPr>
              <a:defRPr/>
            </a:pPr>
            <a:r>
              <a:rPr lang="ru-RU" dirty="0"/>
              <a:t>является градообразующим предприятием.</a:t>
            </a:r>
          </a:p>
        </p:txBody>
      </p:sp>
      <p:sp>
        <p:nvSpPr>
          <p:cNvPr id="21" name="Прямоугольник 9"/>
          <p:cNvSpPr>
            <a:spLocks noChangeArrowheads="1"/>
          </p:cNvSpPr>
          <p:nvPr/>
        </p:nvSpPr>
        <p:spPr bwMode="auto">
          <a:xfrm>
            <a:off x="179388" y="4823360"/>
            <a:ext cx="397291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dirty="0"/>
              <a:t>Численность персонала более</a:t>
            </a:r>
          </a:p>
          <a:p>
            <a:pPr>
              <a:defRPr/>
            </a:pPr>
            <a:r>
              <a:rPr lang="ru-RU" dirty="0"/>
              <a:t>25 тысяч </a:t>
            </a:r>
            <a:r>
              <a:rPr lang="ru-RU" dirty="0" smtClean="0"/>
              <a:t>человек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755302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94082" y="0"/>
            <a:ext cx="7588469" cy="1009650"/>
          </a:xfrm>
        </p:spPr>
        <p:txBody>
          <a:bodyPr lIns="91361" tIns="45681" rIns="91361" bIns="45681" anchor="ctr"/>
          <a:lstStyle/>
          <a:p>
            <a:pPr algn="ctr"/>
            <a:r>
              <a:rPr lang="ru-RU" sz="2800" dirty="0" smtClean="0"/>
              <a:t>Основные производственные направления деятельности ООО «Газпром трансгаз Югорск»</a:t>
            </a:r>
            <a:endParaRPr lang="ru-RU" sz="2800" dirty="0"/>
          </a:p>
        </p:txBody>
      </p:sp>
      <p:pic>
        <p:nvPicPr>
          <p:cNvPr id="13" name="Picture 1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1924050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641269" y="6359858"/>
            <a:ext cx="8502732" cy="43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endParaRPr lang="ru-RU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z="1200" b="0" dirty="0" smtClean="0">
                <a:solidFill>
                  <a:srgbClr val="FFFFFF"/>
                </a:solidFill>
              </a:rPr>
              <a:t>3</a:t>
            </a:r>
            <a:endParaRPr lang="ru-RU" sz="1200" b="0" dirty="0">
              <a:solidFill>
                <a:srgbClr val="FFFF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4051" y="6393243"/>
            <a:ext cx="7219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г. </a:t>
            </a:r>
            <a:r>
              <a:rPr lang="ru-RU" dirty="0" smtClean="0">
                <a:solidFill>
                  <a:srgbClr val="FFFFFF"/>
                </a:solidFill>
                <a:latin typeface="Arial Narrow" pitchFamily="34" charset="0"/>
              </a:rPr>
              <a:t>Ханты-Мансийск, </a:t>
            </a:r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29.05.2018</a:t>
            </a:r>
          </a:p>
        </p:txBody>
      </p:sp>
      <p:sp>
        <p:nvSpPr>
          <p:cNvPr id="50" name="Скругленный прямоугольник 49"/>
          <p:cNvSpPr/>
          <p:nvPr/>
        </p:nvSpPr>
        <p:spPr bwMode="auto">
          <a:xfrm>
            <a:off x="38100" y="1203325"/>
            <a:ext cx="2850554" cy="720725"/>
          </a:xfrm>
          <a:prstGeom prst="roundRect">
            <a:avLst/>
          </a:prstGeom>
          <a:solidFill>
            <a:srgbClr val="00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Эксплуатация и ремонт газокомпрессорного оборудования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51" name="Скругленный прямоугольник 50"/>
          <p:cNvSpPr/>
          <p:nvPr/>
        </p:nvSpPr>
        <p:spPr bwMode="auto">
          <a:xfrm>
            <a:off x="28575" y="2047874"/>
            <a:ext cx="2844527" cy="838201"/>
          </a:xfrm>
          <a:prstGeom prst="roundRect">
            <a:avLst/>
          </a:prstGeom>
          <a:solidFill>
            <a:srgbClr val="00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Эксплуатация и ремонт линейной части магистральных газопроводов, средств ЭХЗ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4" name="Скругленный прямоугольник 73"/>
          <p:cNvSpPr/>
          <p:nvPr/>
        </p:nvSpPr>
        <p:spPr bwMode="auto">
          <a:xfrm>
            <a:off x="47625" y="2971800"/>
            <a:ext cx="2850554" cy="673528"/>
          </a:xfrm>
          <a:prstGeom prst="roundRect">
            <a:avLst/>
          </a:prstGeom>
          <a:solidFill>
            <a:srgbClr val="00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Эксплуатация и ремонт объектов энерговодоснабжения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75" name="Скругленный прямоугольник 74"/>
          <p:cNvSpPr/>
          <p:nvPr/>
        </p:nvSpPr>
        <p:spPr bwMode="auto">
          <a:xfrm>
            <a:off x="38099" y="3723556"/>
            <a:ext cx="2844527" cy="715094"/>
          </a:xfrm>
          <a:prstGeom prst="roundRect">
            <a:avLst/>
          </a:prstGeom>
          <a:solidFill>
            <a:srgbClr val="00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ru-RU" dirty="0" smtClean="0">
              <a:solidFill>
                <a:schemeClr val="bg1"/>
              </a:solidFill>
            </a:endParaRP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Эксплуатация и ремонт средств автоматизации, метрологии, связи</a:t>
            </a:r>
            <a:endParaRPr lang="ru-RU" sz="1600" dirty="0">
              <a:solidFill>
                <a:schemeClr val="bg1"/>
              </a:solidFill>
            </a:endParaRP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78" name="Скругленный прямоугольник 77"/>
          <p:cNvSpPr/>
          <p:nvPr/>
        </p:nvSpPr>
        <p:spPr bwMode="auto">
          <a:xfrm>
            <a:off x="38099" y="4511262"/>
            <a:ext cx="2838500" cy="946564"/>
          </a:xfrm>
          <a:prstGeom prst="roundRect">
            <a:avLst/>
          </a:prstGeom>
          <a:solidFill>
            <a:srgbClr val="00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endParaRPr lang="ru-RU" sz="1600" dirty="0" smtClean="0">
              <a:solidFill>
                <a:schemeClr val="bg1"/>
              </a:solidFill>
            </a:endParaRP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Эксплуатация и ремонт технологического транспорта, аварийно-восстановительные </a:t>
            </a:r>
            <a:r>
              <a:rPr lang="ru-RU" sz="1600" dirty="0">
                <a:solidFill>
                  <a:schemeClr val="bg1"/>
                </a:solidFill>
              </a:rPr>
              <a:t>работы</a:t>
            </a:r>
          </a:p>
          <a:p>
            <a:pPr algn="ctr"/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80" name="Скругленный прямоугольник 79"/>
          <p:cNvSpPr/>
          <p:nvPr/>
        </p:nvSpPr>
        <p:spPr bwMode="auto">
          <a:xfrm>
            <a:off x="38099" y="5555422"/>
            <a:ext cx="2838500" cy="721553"/>
          </a:xfrm>
          <a:prstGeom prst="roundRect">
            <a:avLst/>
          </a:prstGeom>
          <a:solidFill>
            <a:srgbClr val="0033CC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Охрана окружающей среды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 bwMode="auto">
          <a:xfrm>
            <a:off x="2873102" y="1203324"/>
            <a:ext cx="6270898" cy="720725"/>
          </a:xfrm>
          <a:prstGeom prst="round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</a:rPr>
              <a:t>Машинист  технологических  компрессоров, Слесарь по ремонту  технологических  установок, Оператор  технологических  установок</a:t>
            </a:r>
          </a:p>
        </p:txBody>
      </p:sp>
      <p:sp>
        <p:nvSpPr>
          <p:cNvPr id="18" name="Скругленный прямоугольник 17"/>
          <p:cNvSpPr/>
          <p:nvPr/>
        </p:nvSpPr>
        <p:spPr bwMode="auto">
          <a:xfrm>
            <a:off x="2876599" y="2971800"/>
            <a:ext cx="6267401" cy="673528"/>
          </a:xfrm>
          <a:prstGeom prst="round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</a:rPr>
              <a:t>Электромонтер по ремонту и обслуживанию электрооборудования, Слесарь по эксплуатации и ремонту газового оборудования, Машинист  газотурбинных  установок, Оператор  котельной, Оператор  очистных  сооружений, Слесарь – ремонтник</a:t>
            </a:r>
          </a:p>
        </p:txBody>
      </p:sp>
      <p:sp>
        <p:nvSpPr>
          <p:cNvPr id="19" name="Скругленный прямоугольник 18"/>
          <p:cNvSpPr/>
          <p:nvPr/>
        </p:nvSpPr>
        <p:spPr bwMode="auto">
          <a:xfrm>
            <a:off x="2888654" y="3723556"/>
            <a:ext cx="6255346" cy="715094"/>
          </a:xfrm>
          <a:prstGeom prst="round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/>
            <a:r>
              <a:rPr lang="ru-RU" sz="1400" dirty="0" smtClean="0">
                <a:solidFill>
                  <a:schemeClr val="bg1"/>
                </a:solidFill>
              </a:rPr>
              <a:t>Слесарь  по  контрольно-измерительным приборам и автоматике, Электромонтер станционного оборудования радиорелейных линий связи, </a:t>
            </a:r>
            <a:r>
              <a:rPr lang="ru-RU" sz="1400" dirty="0" err="1" smtClean="0">
                <a:solidFill>
                  <a:schemeClr val="bg1"/>
                </a:solidFill>
              </a:rPr>
              <a:t>Антенщик-мачтовик</a:t>
            </a:r>
            <a:r>
              <a:rPr lang="ru-RU" dirty="0" smtClean="0"/>
              <a:t>  </a:t>
            </a:r>
            <a:endParaRPr lang="ru-RU" dirty="0"/>
          </a:p>
        </p:txBody>
      </p:sp>
      <p:sp>
        <p:nvSpPr>
          <p:cNvPr id="20" name="Скругленный прямоугольник 19"/>
          <p:cNvSpPr/>
          <p:nvPr/>
        </p:nvSpPr>
        <p:spPr bwMode="auto">
          <a:xfrm>
            <a:off x="2898179" y="4511262"/>
            <a:ext cx="6245821" cy="946563"/>
          </a:xfrm>
          <a:prstGeom prst="round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>
              <a:defRPr/>
            </a:pPr>
            <a:r>
              <a:rPr lang="ru-RU" sz="1400" dirty="0">
                <a:solidFill>
                  <a:schemeClr val="bg1"/>
                </a:solidFill>
              </a:rPr>
              <a:t>Водитель, Машинист  трубоукладчика, Машинист  экскаватора, Слесарь  по  ремонту  </a:t>
            </a:r>
            <a:r>
              <a:rPr lang="ru-RU" sz="1400" dirty="0" smtClean="0">
                <a:solidFill>
                  <a:schemeClr val="bg1"/>
                </a:solidFill>
              </a:rPr>
              <a:t>автомобилей, Слесарь аварийно-восстановительных работ, Стропальщик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 bwMode="auto">
          <a:xfrm>
            <a:off x="2873103" y="2047875"/>
            <a:ext cx="6270898" cy="838200"/>
          </a:xfrm>
          <a:prstGeom prst="round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</a:rPr>
              <a:t>Электрогазосварщик, Трубопроводчик  линейный, Монтажник  технологических  трубопроводов, </a:t>
            </a:r>
            <a:r>
              <a:rPr lang="ru-RU" sz="1400" dirty="0" smtClean="0">
                <a:solidFill>
                  <a:schemeClr val="bg1"/>
                </a:solidFill>
              </a:rPr>
              <a:t>Обходчик  </a:t>
            </a:r>
            <a:r>
              <a:rPr lang="ru-RU" sz="1400" dirty="0">
                <a:solidFill>
                  <a:schemeClr val="bg1"/>
                </a:solidFill>
              </a:rPr>
              <a:t>линейный, Оператор  газораспределительной  станции, Дефектоскопист </a:t>
            </a:r>
            <a:r>
              <a:rPr lang="ru-RU" sz="1400" dirty="0" smtClean="0">
                <a:solidFill>
                  <a:schemeClr val="bg1"/>
                </a:solidFill>
              </a:rPr>
              <a:t>рентгено- </a:t>
            </a:r>
            <a:r>
              <a:rPr lang="ru-RU" sz="1400" dirty="0">
                <a:solidFill>
                  <a:schemeClr val="bg1"/>
                </a:solidFill>
              </a:rPr>
              <a:t>гаммаграфирования, </a:t>
            </a:r>
            <a:r>
              <a:rPr lang="ru-RU" sz="1400" dirty="0" smtClean="0">
                <a:solidFill>
                  <a:schemeClr val="bg1"/>
                </a:solidFill>
              </a:rPr>
              <a:t>Изолировщик, Монтер  </a:t>
            </a:r>
            <a:r>
              <a:rPr lang="ru-RU" sz="1400" dirty="0">
                <a:solidFill>
                  <a:schemeClr val="bg1"/>
                </a:solidFill>
              </a:rPr>
              <a:t>по  защите  подземных  трубопроводов  от  коррозии</a:t>
            </a:r>
          </a:p>
        </p:txBody>
      </p:sp>
      <p:sp>
        <p:nvSpPr>
          <p:cNvPr id="22" name="Скругленный прямоугольник 21"/>
          <p:cNvSpPr/>
          <p:nvPr/>
        </p:nvSpPr>
        <p:spPr bwMode="auto">
          <a:xfrm>
            <a:off x="2904537" y="5555422"/>
            <a:ext cx="6239464" cy="721553"/>
          </a:xfrm>
          <a:prstGeom prst="round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algn="just"/>
            <a:r>
              <a:rPr lang="ru-RU" sz="1400" dirty="0">
                <a:solidFill>
                  <a:schemeClr val="bg1"/>
                </a:solidFill>
              </a:rPr>
              <a:t>Лаборант  химического  анализа </a:t>
            </a:r>
          </a:p>
        </p:txBody>
      </p:sp>
    </p:spTree>
    <p:extLst>
      <p:ext uri="{BB962C8B-B14F-4D97-AF65-F5344CB8AC3E}">
        <p14:creationId xmlns:p14="http://schemas.microsoft.com/office/powerpoint/2010/main" val="37937460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lIns="91361" tIns="45681" rIns="91361" bIns="45681" anchor="ctr"/>
          <a:lstStyle/>
          <a:p>
            <a:pPr algn="ctr"/>
            <a:r>
              <a:rPr lang="ru-RU" sz="2800" dirty="0" smtClean="0"/>
              <a:t>Востребованные профессии</a:t>
            </a:r>
            <a:endParaRPr lang="ru-RU" sz="2800" dirty="0"/>
          </a:p>
        </p:txBody>
      </p:sp>
      <p:pic>
        <p:nvPicPr>
          <p:cNvPr id="13" name="Picture 1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1924050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924049" y="6359858"/>
            <a:ext cx="7219951" cy="43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endParaRPr lang="ru-RU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5517" y="1303283"/>
            <a:ext cx="7840717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электрогазосварщики </a:t>
            </a: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6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разряда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машинисты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экскаватора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машинисты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трубоукладчика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монтажники технологических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трубопроводов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  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дефектоскописты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рентгено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-</a:t>
            </a:r>
            <a:r>
              <a:rPr lang="ru-RU" dirty="0" err="1" smtClean="0">
                <a:solidFill>
                  <a:schemeClr val="tx2">
                    <a:lumMod val="75000"/>
                  </a:schemeClr>
                </a:solidFill>
              </a:rPr>
              <a:t>гаммаграфирования</a:t>
            </a:r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-    электромонтеры связи</a:t>
            </a:r>
          </a:p>
          <a:p>
            <a:pPr marL="285750" indent="-285750">
              <a:buFontTx/>
              <a:buChar char="-"/>
            </a:pP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трубопроводчики линейные</a:t>
            </a:r>
          </a:p>
          <a:p>
            <a:pPr marL="285750" indent="-285750">
              <a:buFontTx/>
              <a:buChar char="-"/>
            </a:pPr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м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онтеры по защите подземных трубопроводов</a:t>
            </a:r>
          </a:p>
          <a:p>
            <a:r>
              <a:rPr lang="ru-RU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tx2">
                    <a:lumMod val="75000"/>
                  </a:schemeClr>
                </a:solidFill>
              </a:rPr>
              <a:t>    от коррозии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24049" y="6393243"/>
            <a:ext cx="73355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г. </a:t>
            </a:r>
            <a:r>
              <a:rPr lang="ru-RU" dirty="0" smtClean="0">
                <a:solidFill>
                  <a:srgbClr val="FFFFFF"/>
                </a:solidFill>
                <a:latin typeface="Arial Narrow" pitchFamily="34" charset="0"/>
              </a:rPr>
              <a:t>Ханты-Мансийск, </a:t>
            </a:r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29.05.2018</a:t>
            </a:r>
          </a:p>
        </p:txBody>
      </p:sp>
      <p:pic>
        <p:nvPicPr>
          <p:cNvPr id="8" name="Picture 7" descr="C:\Documents and Settings\wks558\Рабочий стол\Доклад Октябрь 2011\DSC_0103.jpg"/>
          <p:cNvPicPr>
            <a:picLocks noChangeAspect="1" noChangeArrowheads="1"/>
          </p:cNvPicPr>
          <p:nvPr/>
        </p:nvPicPr>
        <p:blipFill>
          <a:blip r:embed="rId4" cstate="print"/>
          <a:srcRect l="2985" t="-1184"/>
          <a:stretch>
            <a:fillRect/>
          </a:stretch>
        </p:blipFill>
        <p:spPr bwMode="auto">
          <a:xfrm>
            <a:off x="0" y="4022791"/>
            <a:ext cx="3100014" cy="23370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2" descr="C:\Documents and Settings\wks515\Мои документы\Мои рисунки\IMG_477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60344" y="1384005"/>
            <a:ext cx="3214710" cy="2143140"/>
          </a:xfrm>
          <a:prstGeom prst="rect">
            <a:avLst/>
          </a:prstGeom>
          <a:noFill/>
        </p:spPr>
      </p:pic>
      <p:pic>
        <p:nvPicPr>
          <p:cNvPr id="11" name="Picture 10" descr="C:\Documents and Settings\wks 122c\Рабочий стол\IMG_8052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014" y="4127483"/>
            <a:ext cx="2964455" cy="21435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W:\Рабочая\!!!СОТРУДНИКИ ОКИТО\ЗАХАРОВ\Отправка 2\3 IMG_8406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0352" y="4127483"/>
            <a:ext cx="2894702" cy="2143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486148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1924050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641269" y="6359858"/>
            <a:ext cx="8502732" cy="43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endParaRPr lang="ru-RU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z="1200" b="0" dirty="0" smtClean="0">
                <a:solidFill>
                  <a:srgbClr val="FFFFFF"/>
                </a:solidFill>
              </a:rPr>
              <a:t>6</a:t>
            </a:r>
            <a:endParaRPr lang="ru-RU" sz="1200" b="0" dirty="0">
              <a:solidFill>
                <a:srgbClr val="FFFF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4051" y="6393243"/>
            <a:ext cx="7219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г. </a:t>
            </a:r>
            <a:r>
              <a:rPr lang="ru-RU" dirty="0" smtClean="0">
                <a:solidFill>
                  <a:srgbClr val="FFFFFF"/>
                </a:solidFill>
                <a:latin typeface="Arial Narrow" pitchFamily="34" charset="0"/>
              </a:rPr>
              <a:t>Ханты-Мансийск, </a:t>
            </a:r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29.05.2018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097878" y="3244334"/>
            <a:ext cx="29482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г. Ханты-Мансийск , 29.05.2018</a:t>
            </a:r>
          </a:p>
        </p:txBody>
      </p:sp>
      <p:graphicFrame>
        <p:nvGraphicFramePr>
          <p:cNvPr id="18" name="Схема 17"/>
          <p:cNvGraphicFramePr/>
          <p:nvPr>
            <p:extLst>
              <p:ext uri="{D42A27DB-BD31-4B8C-83A1-F6EECF244321}">
                <p14:modId xmlns:p14="http://schemas.microsoft.com/office/powerpoint/2010/main" val="2921454705"/>
              </p:ext>
            </p:extLst>
          </p:nvPr>
        </p:nvGraphicFramePr>
        <p:xfrm>
          <a:off x="0" y="1069974"/>
          <a:ext cx="9144000" cy="51673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19" name="Схема 18"/>
          <p:cNvGraphicFramePr/>
          <p:nvPr>
            <p:extLst>
              <p:ext uri="{D42A27DB-BD31-4B8C-83A1-F6EECF244321}">
                <p14:modId xmlns:p14="http://schemas.microsoft.com/office/powerpoint/2010/main" val="773901138"/>
              </p:ext>
            </p:extLst>
          </p:nvPr>
        </p:nvGraphicFramePr>
        <p:xfrm>
          <a:off x="0" y="1052736"/>
          <a:ext cx="914400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1924051" y="87908"/>
            <a:ext cx="72199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0" hangingPunct="0"/>
            <a:r>
              <a:rPr lang="ru-RU" sz="2600" dirty="0" smtClean="0">
                <a:solidFill>
                  <a:prstClr val="white"/>
                </a:solidFill>
              </a:rPr>
              <a:t>Система «сквозного» профессионального образования «</a:t>
            </a:r>
            <a:r>
              <a:rPr lang="ru-RU" sz="2800" dirty="0" smtClean="0">
                <a:solidFill>
                  <a:schemeClr val="bg1"/>
                </a:solidFill>
              </a:rPr>
              <a:t>школа-колледж-вуз-предприятие» </a:t>
            </a:r>
            <a:endParaRPr lang="ru-RU" sz="2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482745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60635" y="0"/>
            <a:ext cx="7588469" cy="1009650"/>
          </a:xfrm>
        </p:spPr>
        <p:txBody>
          <a:bodyPr lIns="91361" tIns="45681" rIns="91361" bIns="45681" anchor="ctr"/>
          <a:lstStyle/>
          <a:p>
            <a:pPr algn="ctr"/>
            <a:r>
              <a:rPr lang="ru-RU" sz="2800" dirty="0" smtClean="0"/>
              <a:t>Заключены договоры о социальном партнерстве</a:t>
            </a:r>
            <a:endParaRPr lang="ru-RU" sz="2800" dirty="0"/>
          </a:p>
        </p:txBody>
      </p:sp>
      <p:pic>
        <p:nvPicPr>
          <p:cNvPr id="13" name="Picture 1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1924050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641269" y="6359858"/>
            <a:ext cx="8502732" cy="43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endParaRPr lang="ru-RU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ru-RU" sz="1200" b="0" dirty="0" smtClean="0">
                <a:solidFill>
                  <a:srgbClr val="FFFFFF"/>
                </a:solidFill>
              </a:rPr>
              <a:t>6</a:t>
            </a:r>
            <a:endParaRPr lang="ru-RU" sz="1200" b="0" dirty="0">
              <a:solidFill>
                <a:srgbClr val="FFFF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4051" y="6393243"/>
            <a:ext cx="7219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г. </a:t>
            </a:r>
            <a:r>
              <a:rPr lang="ru-RU" dirty="0" smtClean="0">
                <a:solidFill>
                  <a:srgbClr val="FFFFFF"/>
                </a:solidFill>
                <a:latin typeface="Arial Narrow" pitchFamily="34" charset="0"/>
              </a:rPr>
              <a:t>Ханты-Мансийск, </a:t>
            </a:r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29.05.2018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Слет молодых специалистов ООО «Газпром трансгаз Югорск», г. Югорск, 06.02.2018 </a:t>
            </a:r>
          </a:p>
        </p:txBody>
      </p:sp>
      <p:pic>
        <p:nvPicPr>
          <p:cNvPr id="8" name="Picture 10" descr="C:\Documents and Settings\wks515\Мои документы\Мои рисунки\tmm300x300_8089.jpg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172895"/>
            <a:ext cx="2232248" cy="1584176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pic>
        <p:nvPicPr>
          <p:cNvPr id="9" name="Рисунок 1" descr="C:\Documents and Settings\wks515\Мои документы\Мои рисунки\IMG_161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2945242"/>
            <a:ext cx="2232248" cy="1512168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10" name="Picture 12" descr="C:\Documents and Settings\wks515\Мои документы\Мои рисунки\zdanie.jpg"/>
          <p:cNvPicPr preferRelativeResize="0">
            <a:picLocks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4620040"/>
            <a:ext cx="2232248" cy="1512168"/>
          </a:xfrm>
          <a:prstGeom prst="rect">
            <a:avLst/>
          </a:prstGeom>
          <a:noFill/>
          <a:ln w="38100">
            <a:solidFill>
              <a:schemeClr val="tx2">
                <a:lumMod val="60000"/>
                <a:lumOff val="40000"/>
              </a:schemeClr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2727434" y="1235547"/>
            <a:ext cx="6416566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Югорский политехнический колледж </a:t>
            </a:r>
          </a:p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Ведет подготовку рабочих по востребованным в Обществе профессиям:</a:t>
            </a:r>
          </a:p>
          <a:p>
            <a:pPr algn="just"/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- трубопроводчик линейный;</a:t>
            </a:r>
          </a:p>
          <a:p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- электромонтажник по электрооборудованию и электрическим сетям.</a:t>
            </a:r>
            <a:endParaRPr lang="ru-RU" sz="14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727433" y="2822297"/>
            <a:ext cx="6416567" cy="14157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600" b="1" dirty="0">
                <a:solidFill>
                  <a:schemeClr val="tx2">
                    <a:lumMod val="75000"/>
                  </a:schemeClr>
                </a:solidFill>
              </a:rPr>
              <a:t>Игримский </a:t>
            </a: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политехнический колледж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Договором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о социальном партнерстве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установлена  подготовка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квалифицированных рабочих по профессиям: 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машинист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технологических насосов и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компрессоров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;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слесарь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по контрольно-измерительным приборам и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автоматике;</a:t>
            </a:r>
          </a:p>
          <a:p>
            <a:pPr marL="285750" indent="-285750" fontAlgn="base">
              <a:spcBef>
                <a:spcPct val="0"/>
              </a:spcBef>
              <a:spcAft>
                <a:spcPct val="0"/>
              </a:spcAft>
              <a:buFontTx/>
              <a:buChar char="-"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 электромонтер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по ремонту и обслуживанию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электрооборудования. </a:t>
            </a:r>
            <a:endParaRPr lang="ru-RU" sz="1600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14" name="Rectangle 1"/>
          <p:cNvSpPr>
            <a:spLocks noChangeArrowheads="1"/>
          </p:cNvSpPr>
          <p:nvPr/>
        </p:nvSpPr>
        <p:spPr bwMode="auto">
          <a:xfrm>
            <a:off x="2727434" y="4883681"/>
            <a:ext cx="5901559" cy="984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R="0" indent="0" algn="just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600" b="1" dirty="0" smtClean="0">
                <a:solidFill>
                  <a:schemeClr val="tx2">
                    <a:lumMod val="75000"/>
                  </a:schemeClr>
                </a:solidFill>
              </a:rPr>
              <a:t> Советский политехнический колледж</a:t>
            </a: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В рамках действующего договора многие годы для ООО «Газпром трансгаз Югорск» велась подготовка рабочих по профессии «Машинист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технологических насосов и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компрессоров»</a:t>
            </a:r>
            <a:endParaRPr lang="ru-RU" sz="14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126123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lIns="91361" tIns="45681" rIns="91361" bIns="45681" anchor="ctr"/>
          <a:lstStyle/>
          <a:p>
            <a:pPr algn="ctr"/>
            <a:r>
              <a:rPr lang="ru-RU" sz="2800" dirty="0" smtClean="0"/>
              <a:t>Взаимодействие  в области практико-ориентированного обучения</a:t>
            </a:r>
            <a:endParaRPr lang="ru-RU" sz="2800" dirty="0"/>
          </a:p>
        </p:txBody>
      </p:sp>
      <p:pic>
        <p:nvPicPr>
          <p:cNvPr id="13" name="Picture 1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1924050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924049" y="6359858"/>
            <a:ext cx="7219951" cy="43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endParaRPr lang="ru-RU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083" y="1069975"/>
            <a:ext cx="90599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Опыт реализации подготовки специалистов по направлению «Машинист технологических компрессоров» совместно с Советским политехническим колледжем по форме дуального обучения </a:t>
            </a:r>
            <a:endParaRPr lang="ru-RU" dirty="0"/>
          </a:p>
        </p:txBody>
      </p:sp>
      <p:sp>
        <p:nvSpPr>
          <p:cNvPr id="9" name="Rectangle 3"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62557" y="1716306"/>
            <a:ext cx="8383835" cy="116727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8001">
            <a:solidFill>
              <a:srgbClr val="0000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just">
              <a:defRPr/>
            </a:pPr>
            <a:r>
              <a:rPr lang="ru-RU" dirty="0" smtClean="0">
                <a:solidFill>
                  <a:srgbClr val="000066"/>
                </a:solidFill>
                <a:cs typeface="Arial" pitchFamily="34" charset="0"/>
              </a:rPr>
              <a:t>Определена перспективная потребность в машинистах технологических компрессоров в производственных филиалах Общества </a:t>
            </a:r>
            <a:r>
              <a:rPr lang="ru-RU" dirty="0">
                <a:solidFill>
                  <a:srgbClr val="000066"/>
                </a:solidFill>
                <a:cs typeface="Arial" pitchFamily="34" charset="0"/>
              </a:rPr>
              <a:t>(10 ЛПУМГ) с </a:t>
            </a:r>
            <a:r>
              <a:rPr lang="ru-RU" dirty="0" smtClean="0">
                <a:solidFill>
                  <a:srgbClr val="000066"/>
                </a:solidFill>
                <a:cs typeface="Arial" pitchFamily="34" charset="0"/>
              </a:rPr>
              <a:t>учетом естественного выбытия персонала. Согласован с филиалами формат подготовки и закрепление высококвалифицированного специалиста на период производственной практики</a:t>
            </a:r>
            <a:endParaRPr lang="ru-RU" dirty="0">
              <a:solidFill>
                <a:srgbClr val="000066"/>
              </a:solidFill>
              <a:cs typeface="Arial" pitchFamily="34" charset="0"/>
            </a:endParaRPr>
          </a:p>
          <a:p>
            <a:pPr>
              <a:defRPr/>
            </a:pPr>
            <a:r>
              <a:rPr lang="ru-RU" dirty="0">
                <a:latin typeface="Arial" charset="0"/>
              </a:rPr>
              <a:t> </a:t>
            </a:r>
          </a:p>
        </p:txBody>
      </p:sp>
      <p:sp>
        <p:nvSpPr>
          <p:cNvPr id="11" name="Rectangle 3"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88834" y="3031128"/>
            <a:ext cx="8340781" cy="56797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8001">
            <a:solidFill>
              <a:srgbClr val="0000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just">
              <a:defRPr/>
            </a:pPr>
            <a:r>
              <a:rPr lang="ru-RU" dirty="0" smtClean="0">
                <a:solidFill>
                  <a:srgbClr val="000066"/>
                </a:solidFill>
                <a:cs typeface="Arial" pitchFamily="34" charset="0"/>
              </a:rPr>
              <a:t>Разработаны необходимые документы: Договор об организации и проведении дуального обучения, </a:t>
            </a:r>
            <a:r>
              <a:rPr lang="ru-RU" smtClean="0">
                <a:solidFill>
                  <a:srgbClr val="000066"/>
                </a:solidFill>
                <a:cs typeface="Arial" pitchFamily="34" charset="0"/>
              </a:rPr>
              <a:t>Положение о </a:t>
            </a:r>
            <a:r>
              <a:rPr lang="ru-RU" dirty="0" smtClean="0">
                <a:solidFill>
                  <a:srgbClr val="000066"/>
                </a:solidFill>
                <a:cs typeface="Arial" pitchFamily="34" charset="0"/>
              </a:rPr>
              <a:t>наставничестве, дорожная карта</a:t>
            </a:r>
            <a:endParaRPr lang="ru-RU" dirty="0">
              <a:solidFill>
                <a:srgbClr val="000066"/>
              </a:solidFill>
              <a:cs typeface="Arial" pitchFamily="34" charset="0"/>
            </a:endParaRPr>
          </a:p>
          <a:p>
            <a:pPr>
              <a:defRPr/>
            </a:pPr>
            <a:endParaRPr lang="ru-RU" dirty="0">
              <a:cs typeface="Arial" pitchFamily="34" charset="0"/>
            </a:endParaRPr>
          </a:p>
        </p:txBody>
      </p:sp>
      <p:sp>
        <p:nvSpPr>
          <p:cNvPr id="12" name="Rectangle 3"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88834" y="3762397"/>
            <a:ext cx="8341793" cy="620416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8001">
            <a:solidFill>
              <a:srgbClr val="0000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just">
              <a:defRPr/>
            </a:pPr>
            <a:r>
              <a:rPr lang="ru-RU" dirty="0" smtClean="0">
                <a:solidFill>
                  <a:srgbClr val="000066"/>
                </a:solidFill>
                <a:cs typeface="Arial" pitchFamily="34" charset="0"/>
              </a:rPr>
              <a:t>Проведен отбор кандидатов на обучение с привлечением представителей Общества и набор группы дуального обучения</a:t>
            </a:r>
            <a:endParaRPr lang="ru-RU" dirty="0">
              <a:solidFill>
                <a:srgbClr val="000066"/>
              </a:solidFill>
              <a:cs typeface="Arial" pitchFamily="34" charset="0"/>
            </a:endParaRPr>
          </a:p>
          <a:p>
            <a:pPr>
              <a:defRPr/>
            </a:pPr>
            <a:endParaRPr lang="ru-RU" dirty="0">
              <a:latin typeface="Arial" charset="0"/>
            </a:endParaRPr>
          </a:p>
        </p:txBody>
      </p:sp>
      <p:sp>
        <p:nvSpPr>
          <p:cNvPr id="14" name="Rectangle 3"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89846" y="4520545"/>
            <a:ext cx="8340781" cy="788055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8001">
            <a:solidFill>
              <a:srgbClr val="0000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just">
              <a:defRPr/>
            </a:pPr>
            <a:r>
              <a:rPr lang="ru-RU" dirty="0">
                <a:solidFill>
                  <a:srgbClr val="000066"/>
                </a:solidFill>
                <a:cs typeface="Arial" pitchFamily="34" charset="0"/>
              </a:rPr>
              <a:t>Реализация </a:t>
            </a:r>
            <a:r>
              <a:rPr lang="ru-RU" dirty="0" smtClean="0">
                <a:solidFill>
                  <a:srgbClr val="000066"/>
                </a:solidFill>
                <a:cs typeface="Arial" pitchFamily="34" charset="0"/>
              </a:rPr>
              <a:t>теоретической подготовки в колледже с сентября по декабрь </a:t>
            </a:r>
            <a:r>
              <a:rPr lang="ru-RU" dirty="0">
                <a:solidFill>
                  <a:srgbClr val="000066"/>
                </a:solidFill>
                <a:cs typeface="Arial" pitchFamily="34" charset="0"/>
              </a:rPr>
              <a:t>2015 года и практической подготовки в филиалах общества с января по июнь 2016 года</a:t>
            </a:r>
          </a:p>
          <a:p>
            <a:pPr>
              <a:defRPr/>
            </a:pPr>
            <a:endParaRPr lang="ru-RU" dirty="0">
              <a:solidFill>
                <a:srgbClr val="000066"/>
              </a:solidFill>
              <a:cs typeface="Arial" pitchFamily="34" charset="0"/>
            </a:endParaRPr>
          </a:p>
        </p:txBody>
      </p:sp>
      <p:sp>
        <p:nvSpPr>
          <p:cNvPr id="15" name="Rectangle 3">
            <a:hlinkHover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26057" y="5430023"/>
            <a:ext cx="8331283" cy="70407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8001">
            <a:solidFill>
              <a:srgbClr val="000066"/>
            </a:solidFill>
            <a:miter lim="800000"/>
            <a:headEnd/>
            <a:tailEnd/>
          </a:ln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  <p:txBody>
          <a:bodyPr/>
          <a:lstStyle/>
          <a:p>
            <a:pPr algn="just">
              <a:defRPr/>
            </a:pPr>
            <a:r>
              <a:rPr lang="ru-RU" dirty="0" smtClean="0">
                <a:solidFill>
                  <a:srgbClr val="000066"/>
                </a:solidFill>
                <a:cs typeface="Arial" pitchFamily="34" charset="0"/>
              </a:rPr>
              <a:t>Защита выпускных квалификационных работ с участием представителей филиалов Общества, где проходила практика и дальнейшее трудоустройство в эти же филиалы</a:t>
            </a:r>
            <a:endParaRPr lang="ru-RU" dirty="0">
              <a:solidFill>
                <a:srgbClr val="000066"/>
              </a:solidFill>
              <a:cs typeface="Arial" pitchFamily="34" charset="0"/>
            </a:endParaRPr>
          </a:p>
          <a:p>
            <a:pPr algn="just">
              <a:defRPr/>
            </a:pPr>
            <a:endParaRPr lang="ru-RU" b="1" dirty="0">
              <a:latin typeface="Arial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924049" y="6393243"/>
            <a:ext cx="73355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г. </a:t>
            </a:r>
            <a:r>
              <a:rPr lang="ru-RU" dirty="0" smtClean="0">
                <a:solidFill>
                  <a:srgbClr val="FFFFFF"/>
                </a:solidFill>
                <a:latin typeface="Arial Narrow" pitchFamily="34" charset="0"/>
              </a:rPr>
              <a:t>Ханты-Мансийск, </a:t>
            </a:r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29.05.2018</a:t>
            </a:r>
          </a:p>
        </p:txBody>
      </p:sp>
    </p:spTree>
    <p:extLst>
      <p:ext uri="{BB962C8B-B14F-4D97-AF65-F5344CB8AC3E}">
        <p14:creationId xmlns:p14="http://schemas.microsoft.com/office/powerpoint/2010/main" val="120048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lIns="91361" tIns="45681" rIns="91361" bIns="45681" anchor="ctr"/>
          <a:lstStyle/>
          <a:p>
            <a:pPr algn="ctr"/>
            <a:r>
              <a:rPr lang="ru-RU" sz="2800" dirty="0" smtClean="0"/>
              <a:t>Актуальная потребность в подготовке  рабочих</a:t>
            </a:r>
            <a:endParaRPr lang="ru-RU" sz="2800" dirty="0"/>
          </a:p>
        </p:txBody>
      </p:sp>
      <p:pic>
        <p:nvPicPr>
          <p:cNvPr id="13" name="Picture 1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1924050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924049" y="6359858"/>
            <a:ext cx="7219951" cy="43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endParaRPr lang="ru-RU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24049" y="6393243"/>
            <a:ext cx="73355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г. </a:t>
            </a:r>
            <a:r>
              <a:rPr lang="ru-RU" dirty="0" smtClean="0">
                <a:solidFill>
                  <a:srgbClr val="FFFFFF"/>
                </a:solidFill>
                <a:latin typeface="Arial Narrow" pitchFamily="34" charset="0"/>
              </a:rPr>
              <a:t>Ханты-Мансийск, </a:t>
            </a:r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29.05.2018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62025" y="1102975"/>
            <a:ext cx="74938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Количество студентов, обучающихся в политехнических колледжах по заявке ООО «Газпром трансгаз Югорск»</a:t>
            </a:r>
            <a:endParaRPr lang="ru-RU" dirty="0"/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876895"/>
              </p:ext>
            </p:extLst>
          </p:nvPr>
        </p:nvGraphicFramePr>
        <p:xfrm>
          <a:off x="478219" y="1638778"/>
          <a:ext cx="8098221" cy="459692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370381"/>
                <a:gridCol w="727840"/>
              </a:tblGrid>
              <a:tr h="95966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Наименование </a:t>
                      </a:r>
                      <a:r>
                        <a:rPr lang="ru-RU" sz="1800" dirty="0" smtClean="0">
                          <a:effectLst/>
                        </a:rPr>
                        <a:t> образовательного учреждения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397" marR="52397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</a:rPr>
                        <a:t>Кол-во чел.</a:t>
                      </a:r>
                      <a:endParaRPr lang="ru-RU" sz="1800" dirty="0"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397" marR="52397" marT="0" marB="0"/>
                </a:tc>
              </a:tr>
              <a:tr h="1338800">
                <a:tc>
                  <a:txBody>
                    <a:bodyPr/>
                    <a:lstStyle/>
                    <a:p>
                      <a:pPr marL="0" algn="l" defTabSz="1279082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Югорский политехнический колледж</a:t>
                      </a:r>
                      <a:endParaRPr lang="ru-RU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397" marR="523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25</a:t>
                      </a:r>
                      <a:endParaRPr lang="ru-RU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2397" marR="52397" marT="0" marB="0"/>
                </a:tc>
              </a:tr>
              <a:tr h="1338800">
                <a:tc>
                  <a:txBody>
                    <a:bodyPr/>
                    <a:lstStyle/>
                    <a:p>
                      <a:pPr marL="0" algn="l" defTabSz="1279082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Советский политехнический колледж</a:t>
                      </a:r>
                      <a:endParaRPr lang="ru-RU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397" marR="523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12</a:t>
                      </a:r>
                      <a:endParaRPr lang="ru-RU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2397" marR="52397" marT="0" marB="0"/>
                </a:tc>
              </a:tr>
              <a:tr h="959661">
                <a:tc>
                  <a:txBody>
                    <a:bodyPr/>
                    <a:lstStyle/>
                    <a:p>
                      <a:pPr marL="0" algn="l" defTabSz="1279082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kern="1200" dirty="0" smtClean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Игримский политехнический колледж</a:t>
                      </a:r>
                      <a:endParaRPr lang="ru-RU" sz="18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52397" marR="5239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800" dirty="0" smtClean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effectLst/>
                          <a:latin typeface="+mj-lt"/>
                          <a:ea typeface="Calibri"/>
                          <a:cs typeface="Times New Roman"/>
                        </a:rPr>
                        <a:t>23</a:t>
                      </a:r>
                      <a:endParaRPr lang="ru-RU" sz="1800" dirty="0">
                        <a:effectLst/>
                        <a:latin typeface="+mj-lt"/>
                        <a:ea typeface="Calibri"/>
                        <a:cs typeface="Times New Roman"/>
                      </a:endParaRPr>
                    </a:p>
                  </a:txBody>
                  <a:tcPr marL="52397" marR="52397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32969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EC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640682" y="0"/>
            <a:ext cx="7618931" cy="1078302"/>
          </a:xfrm>
        </p:spPr>
        <p:txBody>
          <a:bodyPr lIns="91361" tIns="45681" rIns="91361" bIns="45681" anchor="ctr"/>
          <a:lstStyle/>
          <a:p>
            <a:pPr algn="ctr"/>
            <a:r>
              <a:rPr lang="ru-RU" sz="2800" dirty="0"/>
              <a:t>Реализация практики на объектах </a:t>
            </a:r>
            <a:br>
              <a:rPr lang="ru-RU" sz="2800" dirty="0"/>
            </a:br>
            <a:r>
              <a:rPr lang="ru-RU" sz="2800" dirty="0"/>
              <a:t>ООО «Газпром трансгаз Югорск»</a:t>
            </a:r>
          </a:p>
        </p:txBody>
      </p:sp>
      <p:pic>
        <p:nvPicPr>
          <p:cNvPr id="13" name="Picture 16"/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0" y="0"/>
            <a:ext cx="1924050" cy="10699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1924049" y="6359858"/>
            <a:ext cx="7219951" cy="436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algn="ctr"/>
            <a:endParaRPr lang="ru-RU" dirty="0">
              <a:solidFill>
                <a:srgbClr val="FFFFFF"/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25517" y="1303283"/>
            <a:ext cx="78407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 </a:t>
            </a:r>
            <a:endParaRPr lang="ru-RU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24049" y="6393243"/>
            <a:ext cx="733556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г. </a:t>
            </a:r>
            <a:r>
              <a:rPr lang="ru-RU" dirty="0" smtClean="0">
                <a:solidFill>
                  <a:srgbClr val="FFFFFF"/>
                </a:solidFill>
                <a:latin typeface="Arial Narrow" pitchFamily="34" charset="0"/>
              </a:rPr>
              <a:t>Ханты-Мансийск, </a:t>
            </a:r>
            <a:r>
              <a:rPr lang="ru-RU" dirty="0">
                <a:solidFill>
                  <a:srgbClr val="FFFFFF"/>
                </a:solidFill>
                <a:latin typeface="Arial Narrow" pitchFamily="34" charset="0"/>
              </a:rPr>
              <a:t>29.05.2018</a:t>
            </a: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3002519938"/>
              </p:ext>
            </p:extLst>
          </p:nvPr>
        </p:nvGraphicFramePr>
        <p:xfrm>
          <a:off x="-1" y="1952625"/>
          <a:ext cx="3248025" cy="32765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Диаграмма 9"/>
          <p:cNvGraphicFramePr/>
          <p:nvPr>
            <p:extLst>
              <p:ext uri="{D42A27DB-BD31-4B8C-83A1-F6EECF244321}">
                <p14:modId xmlns:p14="http://schemas.microsoft.com/office/powerpoint/2010/main" val="649989216"/>
              </p:ext>
            </p:extLst>
          </p:nvPr>
        </p:nvGraphicFramePr>
        <p:xfrm>
          <a:off x="2752725" y="1943100"/>
          <a:ext cx="3019425" cy="32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44580948"/>
              </p:ext>
            </p:extLst>
          </p:nvPr>
        </p:nvGraphicFramePr>
        <p:xfrm>
          <a:off x="5400675" y="1541314"/>
          <a:ext cx="3858938" cy="401176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</p:spTree>
    <p:extLst>
      <p:ext uri="{BB962C8B-B14F-4D97-AF65-F5344CB8AC3E}">
        <p14:creationId xmlns:p14="http://schemas.microsoft.com/office/powerpoint/2010/main" val="22682592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GTT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2_Специальное оформление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2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5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9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bg1">
                <a:lumMod val="95000"/>
              </a:schemeClr>
            </a:gs>
            <a:gs pos="99000">
              <a:schemeClr val="bg1">
                <a:lumMod val="85000"/>
              </a:schemeClr>
            </a:gs>
            <a:gs pos="39000">
              <a:schemeClr val="bg1">
                <a:lumMod val="85000"/>
              </a:schemeClr>
            </a:gs>
            <a:gs pos="33000">
              <a:schemeClr val="bg1">
                <a:lumMod val="95000"/>
              </a:schemeClr>
            </a:gs>
          </a:gsLst>
          <a:lin ang="8400000" scaled="0"/>
          <a:tileRect/>
        </a:gra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>
          <a:defRPr dirty="0">
            <a:solidFill>
              <a:schemeClr val="tx1">
                <a:lumMod val="75000"/>
                <a:lumOff val="2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9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6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9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bg1">
                <a:lumMod val="95000"/>
              </a:schemeClr>
            </a:gs>
            <a:gs pos="99000">
              <a:schemeClr val="bg1">
                <a:lumMod val="85000"/>
              </a:schemeClr>
            </a:gs>
            <a:gs pos="39000">
              <a:schemeClr val="bg1">
                <a:lumMod val="85000"/>
              </a:schemeClr>
            </a:gs>
            <a:gs pos="33000">
              <a:schemeClr val="bg1">
                <a:lumMod val="95000"/>
              </a:schemeClr>
            </a:gs>
          </a:gsLst>
          <a:lin ang="8400000" scaled="0"/>
          <a:tileRect/>
        </a:gra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>
          <a:defRPr dirty="0">
            <a:solidFill>
              <a:schemeClr val="tx1">
                <a:lumMod val="75000"/>
                <a:lumOff val="2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9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9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bg1">
                <a:lumMod val="95000"/>
              </a:schemeClr>
            </a:gs>
            <a:gs pos="99000">
              <a:schemeClr val="bg1">
                <a:lumMod val="85000"/>
              </a:schemeClr>
            </a:gs>
            <a:gs pos="39000">
              <a:schemeClr val="bg1">
                <a:lumMod val="85000"/>
              </a:schemeClr>
            </a:gs>
            <a:gs pos="33000">
              <a:schemeClr val="bg1">
                <a:lumMod val="95000"/>
              </a:schemeClr>
            </a:gs>
          </a:gsLst>
          <a:lin ang="8400000" scaled="0"/>
          <a:tileRect/>
        </a:gra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>
          <a:defRPr dirty="0">
            <a:solidFill>
              <a:schemeClr val="tx1">
                <a:lumMod val="75000"/>
                <a:lumOff val="2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9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6_Специальное оформление">
  <a:themeElements>
    <a:clrScheme name="3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3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8_Специальное оформление">
  <a:themeElements>
    <a:clrScheme name="3_Специальное оформление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3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GTT Заголовок текс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3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0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9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9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GTT Заголовок текст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3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9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9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bg1">
                <a:lumMod val="95000"/>
              </a:schemeClr>
            </a:gs>
            <a:gs pos="99000">
              <a:schemeClr val="bg1">
                <a:lumMod val="85000"/>
              </a:schemeClr>
            </a:gs>
            <a:gs pos="39000">
              <a:schemeClr val="bg1">
                <a:lumMod val="85000"/>
              </a:schemeClr>
            </a:gs>
            <a:gs pos="33000">
              <a:schemeClr val="bg1">
                <a:lumMod val="95000"/>
              </a:schemeClr>
            </a:gs>
          </a:gsLst>
          <a:lin ang="8400000" scaled="0"/>
          <a:tileRect/>
        </a:gra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>
          <a:defRPr dirty="0">
            <a:solidFill>
              <a:schemeClr val="tx1">
                <a:lumMod val="75000"/>
                <a:lumOff val="2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9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9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bg1">
                <a:lumMod val="95000"/>
              </a:schemeClr>
            </a:gs>
            <a:gs pos="99000">
              <a:schemeClr val="bg1">
                <a:lumMod val="85000"/>
              </a:schemeClr>
            </a:gs>
            <a:gs pos="39000">
              <a:schemeClr val="bg1">
                <a:lumMod val="85000"/>
              </a:schemeClr>
            </a:gs>
            <a:gs pos="33000">
              <a:schemeClr val="bg1">
                <a:lumMod val="95000"/>
              </a:schemeClr>
            </a:gs>
          </a:gsLst>
          <a:lin ang="8400000" scaled="0"/>
          <a:tileRect/>
        </a:gra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>
          <a:defRPr dirty="0">
            <a:solidFill>
              <a:schemeClr val="tx1">
                <a:lumMod val="75000"/>
                <a:lumOff val="2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9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9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bg1">
                <a:lumMod val="95000"/>
              </a:schemeClr>
            </a:gs>
            <a:gs pos="99000">
              <a:schemeClr val="bg1">
                <a:lumMod val="85000"/>
              </a:schemeClr>
            </a:gs>
            <a:gs pos="39000">
              <a:schemeClr val="bg1">
                <a:lumMod val="85000"/>
              </a:schemeClr>
            </a:gs>
            <a:gs pos="33000">
              <a:schemeClr val="bg1">
                <a:lumMod val="95000"/>
              </a:schemeClr>
            </a:gs>
          </a:gsLst>
          <a:lin ang="8400000" scaled="0"/>
          <a:tileRect/>
        </a:gra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>
          <a:defRPr dirty="0">
            <a:solidFill>
              <a:schemeClr val="tx1">
                <a:lumMod val="75000"/>
                <a:lumOff val="2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9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3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9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bg1">
                <a:lumMod val="95000"/>
              </a:schemeClr>
            </a:gs>
            <a:gs pos="99000">
              <a:schemeClr val="bg1">
                <a:lumMod val="85000"/>
              </a:schemeClr>
            </a:gs>
            <a:gs pos="39000">
              <a:schemeClr val="bg1">
                <a:lumMod val="85000"/>
              </a:schemeClr>
            </a:gs>
            <a:gs pos="33000">
              <a:schemeClr val="bg1">
                <a:lumMod val="95000"/>
              </a:schemeClr>
            </a:gs>
          </a:gsLst>
          <a:lin ang="8400000" scaled="0"/>
          <a:tileRect/>
        </a:gra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>
          <a:defRPr dirty="0">
            <a:solidFill>
              <a:schemeClr val="tx1">
                <a:lumMod val="75000"/>
                <a:lumOff val="2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9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4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9_Специальное оформление">
      <a:majorFont>
        <a:latin typeface="Arial Narrow"/>
        <a:ea typeface=""/>
        <a:cs typeface=""/>
      </a:majorFont>
      <a:minorFont>
        <a:latin typeface="Arial Narrow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adFill flip="none" rotWithShape="1">
          <a:gsLst>
            <a:gs pos="0">
              <a:schemeClr val="bg1">
                <a:lumMod val="95000"/>
              </a:schemeClr>
            </a:gs>
            <a:gs pos="99000">
              <a:schemeClr val="bg1">
                <a:lumMod val="85000"/>
              </a:schemeClr>
            </a:gs>
            <a:gs pos="39000">
              <a:schemeClr val="bg1">
                <a:lumMod val="85000"/>
              </a:schemeClr>
            </a:gs>
            <a:gs pos="33000">
              <a:schemeClr val="bg1">
                <a:lumMod val="95000"/>
              </a:schemeClr>
            </a:gs>
          </a:gsLst>
          <a:lin ang="8400000" scaled="0"/>
          <a:tileRect/>
        </a:gradFill>
        <a:ln>
          <a:noFill/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a:spPr>
      <a:bodyPr rtlCol="0" anchor="ctr"/>
      <a:lstStyle>
        <a:defPPr>
          <a:defRPr dirty="0">
            <a:solidFill>
              <a:schemeClr val="tx1">
                <a:lumMod val="75000"/>
                <a:lumOff val="25000"/>
              </a:schemeClr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7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 Narrow" pitchFamily="34" charset="0"/>
          </a:defRPr>
        </a:defPPr>
      </a:lstStyle>
    </a:lnDef>
  </a:objectDefaults>
  <a:extraClrSchemeLst>
    <a:extraClrScheme>
      <a:clrScheme name="9_Специальное оформление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Специальное оформление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Специальное оформление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12143</TotalTime>
  <Words>2002</Words>
  <Application>Microsoft Macintosh PowerPoint</Application>
  <PresentationFormat>Экран (4:3)</PresentationFormat>
  <Paragraphs>189</Paragraphs>
  <Slides>12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14</vt:i4>
      </vt:variant>
      <vt:variant>
        <vt:lpstr>Заголовки слайдов</vt:lpstr>
      </vt:variant>
      <vt:variant>
        <vt:i4>12</vt:i4>
      </vt:variant>
    </vt:vector>
  </HeadingPairs>
  <TitlesOfParts>
    <vt:vector size="26" baseType="lpstr">
      <vt:lpstr>GTT</vt:lpstr>
      <vt:lpstr>1_GTT Заголовок текст</vt:lpstr>
      <vt:lpstr>10_Специальное оформление</vt:lpstr>
      <vt:lpstr>2_GTT Заголовок текст</vt:lpstr>
      <vt:lpstr>9_Специальное оформление</vt:lpstr>
      <vt:lpstr>11_Специальное оформление</vt:lpstr>
      <vt:lpstr>12_Специальное оформление</vt:lpstr>
      <vt:lpstr>13_Специальное оформление</vt:lpstr>
      <vt:lpstr>14_Специальное оформление</vt:lpstr>
      <vt:lpstr>15_Специальное оформление</vt:lpstr>
      <vt:lpstr>16_Специальное оформление</vt:lpstr>
      <vt:lpstr>17_Специальное оформление</vt:lpstr>
      <vt:lpstr>6_Специальное оформление</vt:lpstr>
      <vt:lpstr>18_Специальное оформление</vt:lpstr>
      <vt:lpstr>Презентация PowerPoint</vt:lpstr>
      <vt:lpstr>Основные характеристики  ООО «Газпром трансгаз Югорск»</vt:lpstr>
      <vt:lpstr>Основные производственные направления деятельности ООО «Газпром трансгаз Югорск»</vt:lpstr>
      <vt:lpstr>Востребованные профессии</vt:lpstr>
      <vt:lpstr>Презентация PowerPoint</vt:lpstr>
      <vt:lpstr>Заключены договоры о социальном партнерстве</vt:lpstr>
      <vt:lpstr>Взаимодействие  в области практико-ориентированного обучения</vt:lpstr>
      <vt:lpstr>Актуальная потребность в подготовке  рабочих</vt:lpstr>
      <vt:lpstr>Реализация практики на объектах  ООО «Газпром трансгаз Югорск»</vt:lpstr>
      <vt:lpstr>Формы взаимодействия с образовательными организациями СПО</vt:lpstr>
      <vt:lpstr>Презентация PowerPoint</vt:lpstr>
      <vt:lpstr>Презентация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666-Tarasovsky</dc:creator>
  <cp:lastModifiedBy>MacBookAir</cp:lastModifiedBy>
  <cp:revision>755</cp:revision>
  <cp:lastPrinted>2018-05-28T16:23:15Z</cp:lastPrinted>
  <dcterms:created xsi:type="dcterms:W3CDTF">2015-08-11T14:06:59Z</dcterms:created>
  <dcterms:modified xsi:type="dcterms:W3CDTF">2018-05-29T08:20:16Z</dcterms:modified>
</cp:coreProperties>
</file>